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3"/>
  </p:notesMasterIdLst>
  <p:sldIdLst>
    <p:sldId id="256" r:id="rId2"/>
    <p:sldId id="264" r:id="rId3"/>
    <p:sldId id="257" r:id="rId4"/>
    <p:sldId id="259" r:id="rId5"/>
    <p:sldId id="262" r:id="rId6"/>
    <p:sldId id="261" r:id="rId7"/>
    <p:sldId id="260" r:id="rId8"/>
    <p:sldId id="265" r:id="rId9"/>
    <p:sldId id="267" r:id="rId10"/>
    <p:sldId id="266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3" d="100"/>
          <a:sy n="123" d="100"/>
        </p:scale>
        <p:origin x="-36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409BEE-5BE0-4D36-A19D-CD1164D202A5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6BFF3-610D-4C3E-8252-9994E46DEE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2792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BFF3-610D-4C3E-8252-9994E46DEE7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064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Don’t shoot the messenger!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BFF3-610D-4C3E-8252-9994E46DEE7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2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 to start somewhere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BFF3-610D-4C3E-8252-9994E46DEE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4521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WRJ</a:t>
            </a:r>
            <a:r>
              <a:rPr lang="en-US" baseline="0" dirty="0" smtClean="0"/>
              <a:t> the right name for this urban area?  Do we want to call it something else?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A6BFF3-610D-4C3E-8252-9994E46DEE7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315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9D4DDB90-6F7B-4308-8A64-A9BB264B5897}" type="datetimeFigureOut">
              <a:rPr lang="en-US" smtClean="0"/>
              <a:t>01/16/2014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B541BC04-B4F5-4688-A1D4-6D33906354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581400"/>
            <a:ext cx="5486400" cy="1828800"/>
          </a:xfrm>
        </p:spPr>
        <p:txBody>
          <a:bodyPr>
            <a:normAutofit/>
          </a:bodyPr>
          <a:lstStyle/>
          <a:p>
            <a:pPr algn="r"/>
            <a:r>
              <a:rPr lang="en-US" sz="2800" dirty="0" smtClean="0"/>
              <a:t>For Transportation Planning</a:t>
            </a:r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Adjusted Urban Area Boundaries</a:t>
            </a:r>
            <a:endParaRPr lang="en-US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52400" y="62484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 2" pitchFamily="18" charset="2"/>
              <a:buNone/>
              <a:defRPr sz="1900" kern="1200" spc="15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8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6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" pitchFamily="2" charset="2"/>
              <a:buNone/>
              <a:defRPr sz="1300" kern="1200" spc="1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Wingdings" pitchFamily="2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Sarah Kepchar,</a:t>
            </a:r>
          </a:p>
          <a:p>
            <a:r>
              <a:rPr lang="en-US" sz="1200" dirty="0" smtClean="0"/>
              <a:t>VTrans, Highway Research			              January 16, 2014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2720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 J proposed boundary on top of current and Census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65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45720" indent="0">
              <a:buNone/>
            </a:pPr>
            <a:endParaRPr lang="en-US" sz="4600" dirty="0" smtClean="0"/>
          </a:p>
          <a:p>
            <a:pPr marL="45720" indent="0">
              <a:buNone/>
            </a:pPr>
            <a:r>
              <a:rPr lang="en-US" sz="4600" dirty="0" smtClean="0"/>
              <a:t>NEXT STEP: Feedback from regions</a:t>
            </a:r>
            <a:endParaRPr lang="en-US" sz="4600" dirty="0"/>
          </a:p>
          <a:p>
            <a:pPr marL="45720" indent="0">
              <a:buNone/>
            </a:pPr>
            <a:endParaRPr lang="en-US" sz="4600" dirty="0" smtClean="0"/>
          </a:p>
          <a:p>
            <a:pPr marL="45720" indent="0">
              <a:buNone/>
            </a:pPr>
            <a:r>
              <a:rPr lang="en-US" sz="4600" dirty="0" smtClean="0"/>
              <a:t>GOAL: Finalize regional input by February 28</a:t>
            </a:r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endParaRPr lang="en-US" dirty="0" smtClean="0"/>
          </a:p>
          <a:p>
            <a:pPr marL="45720" indent="0" algn="ctr">
              <a:buNone/>
            </a:pPr>
            <a:endParaRPr lang="en-US" dirty="0"/>
          </a:p>
          <a:p>
            <a:pPr marL="45720" indent="0" algn="ctr">
              <a:buNone/>
            </a:pPr>
            <a:r>
              <a:rPr lang="en-US" sz="2200" dirty="0" smtClean="0"/>
              <a:t>Sarah Kepchar</a:t>
            </a:r>
          </a:p>
          <a:p>
            <a:pPr marL="45720" indent="0" algn="ctr">
              <a:buNone/>
            </a:pPr>
            <a:r>
              <a:rPr lang="en-US" sz="2200" dirty="0" smtClean="0"/>
              <a:t>802-595-9784</a:t>
            </a:r>
            <a:endParaRPr lang="en-US" sz="2200" dirty="0"/>
          </a:p>
          <a:p>
            <a:pPr marL="45720" indent="0" algn="ctr">
              <a:buNone/>
            </a:pPr>
            <a:r>
              <a:rPr lang="en-US" sz="2200" dirty="0"/>
              <a:t>sarah.kepchar@state.vt.us</a:t>
            </a:r>
          </a:p>
          <a:p>
            <a:pPr marL="45720" indent="0" algn="ctr">
              <a:buNone/>
            </a:pPr>
            <a:endParaRPr lang="en-US" sz="2200" dirty="0" smtClean="0"/>
          </a:p>
          <a:p>
            <a:pPr marL="45720" indent="0" algn="ctr">
              <a:buNone/>
            </a:pPr>
            <a:r>
              <a:rPr lang="en-US" sz="2200" dirty="0" smtClean="0"/>
              <a:t>Special Studies Technician</a:t>
            </a:r>
          </a:p>
          <a:p>
            <a:pPr marL="45720" indent="0" algn="ctr">
              <a:buNone/>
            </a:pPr>
            <a:r>
              <a:rPr lang="en-US" sz="2200" dirty="0" smtClean="0"/>
              <a:t>Vermont Agency of Transportation</a:t>
            </a:r>
          </a:p>
          <a:p>
            <a:pPr marL="45720" indent="0" algn="ctr">
              <a:buNone/>
            </a:pPr>
            <a:r>
              <a:rPr lang="en-US" sz="2200" dirty="0" smtClean="0"/>
              <a:t>Policy, Planning and Intermodal Development</a:t>
            </a:r>
          </a:p>
          <a:p>
            <a:pPr marL="45720" indent="0" algn="ctr">
              <a:buNone/>
            </a:pPr>
            <a:r>
              <a:rPr lang="en-US" sz="2200" dirty="0" smtClean="0"/>
              <a:t>Highway Research Section</a:t>
            </a:r>
          </a:p>
          <a:p>
            <a:pPr marL="45720" indent="0" algn="ctr">
              <a:buNone/>
            </a:pPr>
            <a:r>
              <a:rPr lang="en-US" sz="2200" dirty="0" smtClean="0"/>
              <a:t>1 National Life Drive</a:t>
            </a:r>
          </a:p>
          <a:p>
            <a:pPr marL="45720" indent="0" algn="ctr">
              <a:buNone/>
            </a:pPr>
            <a:r>
              <a:rPr lang="en-US" sz="2200" dirty="0" smtClean="0"/>
              <a:t>Montpelier, VT 05633</a:t>
            </a:r>
          </a:p>
          <a:p>
            <a:pPr marL="45720" indent="0" algn="ctr">
              <a:buNone/>
            </a:pPr>
            <a:endParaRPr lang="en-US" sz="2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next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87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631" y="533400"/>
            <a:ext cx="3733800" cy="55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9855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90" y="2057400"/>
            <a:ext cx="19050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267040"/>
            <a:ext cx="1109662" cy="101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78" y="4648296"/>
            <a:ext cx="1353721" cy="131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451" y="3446630"/>
            <a:ext cx="1600200" cy="9196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77638"/>
            <a:ext cx="1974471" cy="10326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906458"/>
            <a:ext cx="1109662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970" y="3931006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0509" y="3651620"/>
            <a:ext cx="3472346" cy="503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/>
        </p:blipFill>
        <p:spPr bwMode="auto">
          <a:xfrm>
            <a:off x="3573651" y="5410199"/>
            <a:ext cx="2633662" cy="95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4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182" y="4292556"/>
            <a:ext cx="2608881" cy="814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554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Census Bureau’s urban areas represent densely developed territory, and encompass residential, commercial and other nonresidential urban land </a:t>
            </a:r>
            <a:r>
              <a:rPr lang="en-US" dirty="0" smtClean="0"/>
              <a:t>uses</a:t>
            </a:r>
          </a:p>
          <a:p>
            <a:pPr lvl="1"/>
            <a:r>
              <a:rPr lang="en-US" dirty="0"/>
              <a:t>Developed based on Census formulas </a:t>
            </a:r>
          </a:p>
          <a:p>
            <a:pPr lvl="2"/>
            <a:r>
              <a:rPr lang="en-US" dirty="0"/>
              <a:t>Population counts,</a:t>
            </a:r>
          </a:p>
          <a:p>
            <a:pPr lvl="2"/>
            <a:r>
              <a:rPr lang="en-US" dirty="0"/>
              <a:t>Residential population density, and </a:t>
            </a:r>
          </a:p>
          <a:p>
            <a:pPr lvl="2"/>
            <a:r>
              <a:rPr lang="en-US" dirty="0"/>
              <a:t>Nonresidential urban land uses such as commercial, industrial, transportation and open space that are part of the urban </a:t>
            </a:r>
            <a:r>
              <a:rPr lang="en-US" dirty="0" smtClean="0"/>
              <a:t>landscape</a:t>
            </a:r>
            <a:endParaRPr lang="en-US" dirty="0"/>
          </a:p>
          <a:p>
            <a:r>
              <a:rPr lang="en-US" dirty="0" smtClean="0"/>
              <a:t>Census Bureau designates urban areas after each Decennial </a:t>
            </a:r>
            <a:r>
              <a:rPr lang="en-US" dirty="0"/>
              <a:t>Census </a:t>
            </a:r>
            <a:endParaRPr lang="en-US" dirty="0" smtClean="0"/>
          </a:p>
          <a:p>
            <a:r>
              <a:rPr lang="en-US" dirty="0" smtClean="0"/>
              <a:t>Federal Highway Administration then gives </a:t>
            </a:r>
            <a:r>
              <a:rPr lang="en-US" dirty="0"/>
              <a:t>the States the opportunity to revise </a:t>
            </a:r>
            <a:r>
              <a:rPr lang="en-US" dirty="0" smtClean="0"/>
              <a:t>urban area boundaries for </a:t>
            </a:r>
            <a:r>
              <a:rPr lang="en-US" i="1" dirty="0"/>
              <a:t>transportation planning </a:t>
            </a:r>
            <a:r>
              <a:rPr lang="en-US" i="1" dirty="0" smtClean="0"/>
              <a:t>purposes</a:t>
            </a:r>
          </a:p>
          <a:p>
            <a:pPr lvl="1"/>
            <a:r>
              <a:rPr lang="en-US" dirty="0" smtClean="0"/>
              <a:t>Revisions are not required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Adjust Census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3884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Census Urban Areas where population &gt;= 5,000 in </a:t>
            </a:r>
            <a:r>
              <a:rPr lang="en-US" dirty="0" smtClean="0"/>
              <a:t>2010</a:t>
            </a:r>
          </a:p>
          <a:p>
            <a:pPr lvl="1"/>
            <a:r>
              <a:rPr lang="en-US" dirty="0" smtClean="0"/>
              <a:t>Urban Clusters where population &gt;= 5,000</a:t>
            </a:r>
          </a:p>
          <a:p>
            <a:pPr lvl="1"/>
            <a:r>
              <a:rPr lang="en-US" dirty="0" smtClean="0"/>
              <a:t>Urbanized Areas</a:t>
            </a:r>
            <a:endParaRPr lang="en-US" dirty="0"/>
          </a:p>
          <a:p>
            <a:r>
              <a:rPr lang="en-US" dirty="0"/>
              <a:t>Start with the Census-defined geospatial boundaries of qualifying urban </a:t>
            </a:r>
            <a:r>
              <a:rPr lang="en-US" dirty="0" smtClean="0"/>
              <a:t>areas after factoring in 2010 Census data</a:t>
            </a:r>
            <a:endParaRPr lang="en-US" dirty="0"/>
          </a:p>
          <a:p>
            <a:r>
              <a:rPr lang="en-US" dirty="0" smtClean="0"/>
              <a:t>ONE </a:t>
            </a:r>
            <a:r>
              <a:rPr lang="en-US" dirty="0"/>
              <a:t>official requirement: “An adjusted boundary includes the original urban area boundary defined by the Census Bureau in its entirety.”</a:t>
            </a:r>
          </a:p>
          <a:p>
            <a:pPr lvl="1"/>
            <a:r>
              <a:rPr lang="en-US" dirty="0"/>
              <a:t>Adjustments may only expand the Census urban boundary</a:t>
            </a:r>
          </a:p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dirty="0"/>
              <a:t>Collaborative effort between State DOT (VTrans) and local planning partners (RPC) </a:t>
            </a:r>
          </a:p>
          <a:p>
            <a:pPr lvl="1"/>
            <a:r>
              <a:rPr lang="en-US" dirty="0" smtClean="0"/>
              <a:t>Urban boundaries you see presented today are the very beginning of the conversation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Guidance from </a:t>
            </a:r>
            <a:r>
              <a:rPr lang="en-US" dirty="0" err="1" smtClean="0"/>
              <a:t>fhwa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283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2965730"/>
              </p:ext>
            </p:extLst>
          </p:nvPr>
        </p:nvGraphicFramePr>
        <p:xfrm>
          <a:off x="381000" y="1719263"/>
          <a:ext cx="8407400" cy="397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24600"/>
                <a:gridCol w="2082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Urban</a:t>
                      </a:r>
                      <a:r>
                        <a:rPr lang="en-US" baseline="0" dirty="0" smtClean="0"/>
                        <a:t> Area 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Population (2010)</a:t>
                      </a:r>
                      <a:endParaRPr 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Barre-Montpelier</a:t>
                      </a:r>
                      <a:r>
                        <a:rPr lang="en-US" baseline="0" dirty="0" smtClean="0"/>
                        <a:t> Urban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21,675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Bennington Urban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12,723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Brattleboro</a:t>
                      </a:r>
                      <a:r>
                        <a:rPr lang="en-US" baseline="0" dirty="0" smtClean="0"/>
                        <a:t> Urban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9,971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Burlington Urbanized</a:t>
                      </a:r>
                      <a:r>
                        <a:rPr lang="en-US" baseline="0" dirty="0" smtClean="0"/>
                        <a:t> Area*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108,740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Middlebury</a:t>
                      </a:r>
                      <a:r>
                        <a:rPr lang="en-US" baseline="0" dirty="0" smtClean="0"/>
                        <a:t> Urban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5,350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Rutland Urban</a:t>
                      </a:r>
                      <a:r>
                        <a:rPr lang="en-US" baseline="0" dirty="0" smtClean="0"/>
                        <a:t>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19,840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St. Albans Urban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9,054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St. Johnsbury Urban Cluster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5,073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White River Junction (Lebanon-Hanover, NH-VT Urban Cluster)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6,287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2010 Population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5945832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*Milton (8,521 people) is considered an independent urban cluster, however it is merged with Burlington for transportation planning purposes</a:t>
            </a:r>
          </a:p>
        </p:txBody>
      </p:sp>
    </p:spTree>
    <p:extLst>
      <p:ext uri="{BB962C8B-B14F-4D97-AF65-F5344CB8AC3E}">
        <p14:creationId xmlns:p14="http://schemas.microsoft.com/office/powerpoint/2010/main" val="1917119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Must use the Urban Cluster and Urbanized Area populations to determine urban area status</a:t>
            </a:r>
          </a:p>
          <a:p>
            <a:pPr lvl="1"/>
            <a:r>
              <a:rPr lang="en-US" sz="2000" dirty="0" smtClean="0"/>
              <a:t>Adjusted boundary does not reflect the population of the adjusted area – cannot expand a boundary to add more population.</a:t>
            </a:r>
          </a:p>
          <a:p>
            <a:r>
              <a:rPr lang="en-US" sz="2400" dirty="0" smtClean="0"/>
              <a:t>Newport Urban Cluster </a:t>
            </a:r>
            <a:r>
              <a:rPr lang="en-US" sz="2400" i="1" dirty="0" smtClean="0"/>
              <a:t>does not </a:t>
            </a:r>
            <a:r>
              <a:rPr lang="en-US" sz="2400" dirty="0" smtClean="0"/>
              <a:t>meet the population threshold (4,004 people) in 2010</a:t>
            </a:r>
          </a:p>
          <a:p>
            <a:r>
              <a:rPr lang="en-US" sz="2400" dirty="0" smtClean="0"/>
              <a:t>White River Junction </a:t>
            </a:r>
            <a:r>
              <a:rPr lang="en-US" sz="2400" b="1" dirty="0" smtClean="0"/>
              <a:t>does</a:t>
            </a:r>
            <a:r>
              <a:rPr lang="en-US" sz="2400" dirty="0" smtClean="0"/>
              <a:t> meet the population threshold (6,287 people in VT) independently of the Lebanon-Hanover, NH-VT Urban Cluster and is therefore a new urban area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already know?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983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FHWA: Census defined urban boundary is the minimum boundary</a:t>
            </a:r>
          </a:p>
          <a:p>
            <a:pPr lvl="1"/>
            <a:r>
              <a:rPr lang="en-US" sz="2000" dirty="0" smtClean="0"/>
              <a:t>Not Urban = Rural</a:t>
            </a:r>
          </a:p>
          <a:p>
            <a:r>
              <a:rPr lang="en-US" sz="2400" dirty="0" smtClean="0"/>
              <a:t>If the Census boundary does not match Vermont data (VCGI), then the boundary is shifted to match Vermont data</a:t>
            </a:r>
          </a:p>
          <a:p>
            <a:pPr lvl="1"/>
            <a:r>
              <a:rPr lang="en-US" sz="2000" dirty="0" smtClean="0"/>
              <a:t>Municipal boundaries</a:t>
            </a:r>
          </a:p>
          <a:p>
            <a:pPr lvl="1"/>
            <a:r>
              <a:rPr lang="en-US" sz="2000" dirty="0" smtClean="0"/>
              <a:t>Roadways</a:t>
            </a:r>
          </a:p>
          <a:p>
            <a:r>
              <a:rPr lang="en-US" sz="2400" dirty="0"/>
              <a:t>If road is used to define the urban boundary, the road by default is defined as </a:t>
            </a:r>
            <a:r>
              <a:rPr lang="en-US" sz="2400" dirty="0" smtClean="0"/>
              <a:t>urban</a:t>
            </a:r>
            <a:endParaRPr lang="en-US" sz="2400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Business Rules used in developing proposed new boundaries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4294967295"/>
          </p:nvPr>
        </p:nvSpPr>
        <p:spPr>
          <a:xfrm>
            <a:off x="736600" y="1719263"/>
            <a:ext cx="8407400" cy="4406900"/>
          </a:xfrm>
        </p:spPr>
        <p:txBody>
          <a:bodyPr/>
          <a:lstStyle/>
          <a:p>
            <a:r>
              <a:rPr lang="en-US" dirty="0" smtClean="0"/>
              <a:t>St J Current Boundary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1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 J Census 2010 Urban plus current boundary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07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252</TotalTime>
  <Words>527</Words>
  <Application>Microsoft Office PowerPoint</Application>
  <PresentationFormat>On-screen Show (4:3)</PresentationFormat>
  <Paragraphs>86</Paragraphs>
  <Slides>11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Grid</vt:lpstr>
      <vt:lpstr>PROPOSED Adjusted Urban Area Boundaries</vt:lpstr>
      <vt:lpstr>PowerPoint Presentation</vt:lpstr>
      <vt:lpstr>Why Adjust Census Boundaries</vt:lpstr>
      <vt:lpstr>Guidance from fhwa</vt:lpstr>
      <vt:lpstr>2010 Population</vt:lpstr>
      <vt:lpstr>What do we already know?</vt:lpstr>
      <vt:lpstr>Business Rules used in developing proposed new boundaries</vt:lpstr>
      <vt:lpstr>PowerPoint Presentation</vt:lpstr>
      <vt:lpstr>PowerPoint Presentation</vt:lpstr>
      <vt:lpstr>PowerPoint Presentation</vt:lpstr>
      <vt:lpstr>What’s next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skepchar</dc:creator>
  <cp:lastModifiedBy>skepchar</cp:lastModifiedBy>
  <cp:revision>21</cp:revision>
  <dcterms:created xsi:type="dcterms:W3CDTF">2014-01-14T17:09:12Z</dcterms:created>
  <dcterms:modified xsi:type="dcterms:W3CDTF">2014-01-16T12:28:19Z</dcterms:modified>
</cp:coreProperties>
</file>