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0" r:id="rId6"/>
    <p:sldId id="279" r:id="rId7"/>
    <p:sldId id="272" r:id="rId8"/>
    <p:sldId id="280" r:id="rId9"/>
    <p:sldId id="271" r:id="rId10"/>
    <p:sldId id="283" r:id="rId11"/>
    <p:sldId id="278" r:id="rId12"/>
    <p:sldId id="284" r:id="rId13"/>
    <p:sldId id="258" r:id="rId14"/>
    <p:sldId id="276" r:id="rId15"/>
    <p:sldId id="277" r:id="rId16"/>
    <p:sldId id="281" r:id="rId17"/>
    <p:sldId id="264" r:id="rId18"/>
  </p:sldIdLst>
  <p:sldSz cx="9144000" cy="6858000" type="screen4x3"/>
  <p:notesSz cx="71628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9" autoAdjust="0"/>
    <p:restoredTop sz="85260" autoAdjust="0"/>
  </p:normalViewPr>
  <p:slideViewPr>
    <p:cSldViewPr>
      <p:cViewPr>
        <p:scale>
          <a:sx n="69" d="100"/>
          <a:sy n="6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1066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976"/>
        <p:guide pos="22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7262" y="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/>
          <a:lstStyle>
            <a:lvl1pPr algn="r">
              <a:defRPr sz="1200"/>
            </a:lvl1pPr>
          </a:lstStyle>
          <a:p>
            <a:fld id="{584E9B05-4E5D-4083-93C8-AB0D5EEC8AF6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7262" y="897472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 anchor="b"/>
          <a:lstStyle>
            <a:lvl1pPr algn="r">
              <a:defRPr sz="1200"/>
            </a:lvl1pPr>
          </a:lstStyle>
          <a:p>
            <a:fld id="{5F55DF7E-9A84-48CA-8B6D-8B151B67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6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7262" y="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/>
          <a:lstStyle>
            <a:lvl1pPr algn="r">
              <a:defRPr sz="1200"/>
            </a:lvl1pPr>
          </a:lstStyle>
          <a:p>
            <a:fld id="{12D424FB-2435-4445-B324-20EF28946142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2" tIns="47450" rIns="94902" bIns="474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280" y="4488180"/>
            <a:ext cx="5730240" cy="4251960"/>
          </a:xfrm>
          <a:prstGeom prst="rect">
            <a:avLst/>
          </a:prstGeom>
        </p:spPr>
        <p:txBody>
          <a:bodyPr vert="horz" lIns="94902" tIns="47450" rIns="94902" bIns="474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7262" y="8974720"/>
            <a:ext cx="3103880" cy="472440"/>
          </a:xfrm>
          <a:prstGeom prst="rect">
            <a:avLst/>
          </a:prstGeom>
        </p:spPr>
        <p:txBody>
          <a:bodyPr vert="horz" lIns="94902" tIns="47450" rIns="94902" bIns="47450" rtlCol="0" anchor="b"/>
          <a:lstStyle>
            <a:lvl1pPr algn="r">
              <a:defRPr sz="1200"/>
            </a:lvl1pPr>
          </a:lstStyle>
          <a:p>
            <a:fld id="{E603B13B-8848-4B59-B8A0-413520A01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96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3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4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6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B13B-8848-4B59-B8A0-413520A018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1" y="2712719"/>
            <a:ext cx="2438399" cy="365760"/>
          </a:xfrm>
        </p:spPr>
        <p:txBody>
          <a:bodyPr/>
          <a:lstStyle/>
          <a:p>
            <a:fld id="{CC132B31-1A86-4857-A030-E4D06BA286F7}" type="datetime1">
              <a:rPr lang="en-US" smtClean="0"/>
              <a:t>1/30/2013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148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43840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ED01C1-7EB8-44E5-B4F2-A7B39D54A1B4}" type="datetime1">
              <a:rPr lang="en-US" smtClean="0"/>
              <a:t>1/30/2013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0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1816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34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6298908-5808-4012-8A5D-792C724655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ED01C1-7EB8-44E5-B4F2-A7B39D54A1B4}" type="datetime1">
              <a:rPr lang="en-US" smtClean="0"/>
              <a:t>1/30/2013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11240"/>
            <a:ext cx="1371600" cy="617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oseph.hausman@dot.gov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543800" cy="2209800"/>
          </a:xfrm>
        </p:spPr>
        <p:txBody>
          <a:bodyPr/>
          <a:lstStyle/>
          <a:p>
            <a:r>
              <a:rPr lang="en-US" sz="5400" dirty="0" smtClean="0"/>
              <a:t>2012 Functional Classification Guidelines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6477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Joseph Hausman and Ralph Gillmann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Office of Highway Policy Information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Federal Highway Administration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EED01C1-7EB8-44E5-B4F2-A7B39D54A1B4}" type="datetime1">
              <a:rPr lang="en-US" smtClean="0"/>
              <a:t>1/30/2013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Functional Class &amp; Urban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Urban boundaries define area type</a:t>
            </a:r>
          </a:p>
          <a:p>
            <a:pPr lvl="1"/>
            <a:r>
              <a:rPr lang="en-US" dirty="0" smtClean="0"/>
              <a:t>Rural vs. urban has many uses</a:t>
            </a:r>
          </a:p>
          <a:p>
            <a:r>
              <a:rPr lang="en-US" dirty="0" smtClean="0"/>
              <a:t>Combine area type and functional class</a:t>
            </a:r>
            <a:endParaRPr lang="en-US" dirty="0"/>
          </a:p>
          <a:p>
            <a:pPr lvl="1"/>
            <a:r>
              <a:rPr lang="en-US" dirty="0" smtClean="0"/>
              <a:t>Rural Interstate means Interstate in rural areas</a:t>
            </a:r>
          </a:p>
          <a:p>
            <a:r>
              <a:rPr lang="en-US" dirty="0" smtClean="0"/>
              <a:t>Urban collectors</a:t>
            </a:r>
          </a:p>
          <a:p>
            <a:pPr lvl="1"/>
            <a:r>
              <a:rPr lang="en-US" dirty="0" smtClean="0"/>
              <a:t>Major collectors &amp; minor collectors in urban areas</a:t>
            </a:r>
          </a:p>
          <a:p>
            <a:endParaRPr lang="en-US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67AD-2E30-4A07-84CF-527B44994F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Mileage by Functional Class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169510"/>
              </p:ext>
            </p:extLst>
          </p:nvPr>
        </p:nvGraphicFramePr>
        <p:xfrm>
          <a:off x="457200" y="1600200"/>
          <a:ext cx="7620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Mileage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30,256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16,944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47,242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Freeways  and Expressways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  4,224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11,547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  15,771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Principal Arterial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91,280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65,382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156,704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Minor Arterial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135,650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108,301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244,182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 Collector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420,136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115,701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536,080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Minor Collector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263,053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3,304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266,602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2,037,783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787,783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2,827,866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2,982,383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1,108,960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4,094,447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Mileage by Functional Class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139400"/>
              </p:ext>
            </p:extLst>
          </p:nvPr>
        </p:nvGraphicFramePr>
        <p:xfrm>
          <a:off x="457200" y="1600200"/>
          <a:ext cx="76200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 Mileage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30,256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16,944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47,242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Freeways  and Expressways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  </a:t>
                      </a:r>
                      <a:r>
                        <a:rPr lang="en-US" sz="2200" b="1" i="0" u="none" strike="noStrike" baseline="0" dirty="0">
                          <a:effectLst/>
                          <a:latin typeface="+mn-lt"/>
                        </a:rPr>
                        <a:t>4,224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11,547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  15,771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Principal Arterial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  91,280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65,382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156,704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Minor Arterial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135,650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108,301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244,182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 Collector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420,136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115,701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536,080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Minor Collector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 263,053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</a:t>
                      </a:r>
                      <a:r>
                        <a:rPr lang="en-US" sz="2200" b="1" i="0" u="none" strike="noStrike" dirty="0">
                          <a:effectLst/>
                          <a:latin typeface="+mn-lt"/>
                        </a:rPr>
                        <a:t>3,304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   266,602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2,037,783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787,783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    2,827,866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2,982,383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1,108,960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4,094,447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Guidelines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project results</a:t>
            </a:r>
          </a:p>
          <a:p>
            <a:r>
              <a:rPr lang="en-US" dirty="0" smtClean="0"/>
              <a:t>State and MPO input</a:t>
            </a:r>
          </a:p>
          <a:p>
            <a:r>
              <a:rPr lang="en-US" dirty="0" smtClean="0"/>
              <a:t>Reviewed</a:t>
            </a:r>
          </a:p>
          <a:p>
            <a:pPr lvl="1"/>
            <a:r>
              <a:rPr lang="en-US" dirty="0" smtClean="0"/>
              <a:t>FHWA Technical Review Committee</a:t>
            </a:r>
          </a:p>
          <a:p>
            <a:pPr lvl="1"/>
            <a:r>
              <a:rPr lang="en-US" dirty="0" smtClean="0"/>
              <a:t>State and MPO practitioners </a:t>
            </a:r>
          </a:p>
          <a:p>
            <a:pPr lvl="1"/>
            <a:r>
              <a:rPr lang="en-US" dirty="0" smtClean="0"/>
              <a:t>OMB Good guidance review</a:t>
            </a:r>
          </a:p>
          <a:p>
            <a:r>
              <a:rPr lang="en-US" dirty="0" smtClean="0"/>
              <a:t>Ready to be released and posted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67AD-2E30-4A07-84CF-527B44994F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28956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Joseph Hausman</a:t>
            </a:r>
          </a:p>
          <a:p>
            <a:r>
              <a:rPr lang="en-US" sz="2400" dirty="0" smtClean="0"/>
              <a:t>Office of Highway Policy Information</a:t>
            </a:r>
          </a:p>
          <a:p>
            <a:r>
              <a:rPr lang="en-US" sz="2400" dirty="0" smtClean="0"/>
              <a:t>Federal Highway Administration</a:t>
            </a:r>
          </a:p>
          <a:p>
            <a:r>
              <a:rPr lang="en-US" sz="2400" dirty="0" smtClean="0"/>
              <a:t>202-366-5047</a:t>
            </a:r>
          </a:p>
          <a:p>
            <a:r>
              <a:rPr lang="en-US" sz="2400" dirty="0" smtClean="0">
                <a:hlinkClick r:id="rId2"/>
              </a:rPr>
              <a:t>Joseph.hausman@dot.gov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2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4677" y="609600"/>
            <a:ext cx="72390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FHWA </a:t>
            </a:r>
            <a:r>
              <a:rPr lang="en-US" sz="2000" b="1" dirty="0">
                <a:latin typeface="+mj-lt"/>
                <a:ea typeface="+mj-ea"/>
                <a:cs typeface="+mj-cs"/>
              </a:rPr>
              <a:t>Office of Highway Policy Information</a:t>
            </a:r>
            <a:br>
              <a:rPr lang="en-US" sz="2000" b="1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latin typeface="+mj-lt"/>
                <a:ea typeface="+mj-ea"/>
                <a:cs typeface="+mj-cs"/>
              </a:rPr>
              <a:t>David Winter, PE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94876" y="1878785"/>
            <a:ext cx="1752600" cy="120932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en-US" sz="1600" b="1" dirty="0" smtClean="0"/>
              <a:t>Motor Fuel and Tax Evasion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1600" b="1" dirty="0" smtClean="0"/>
              <a:t> </a:t>
            </a:r>
            <a:r>
              <a:rPr lang="en-US" sz="1600" dirty="0" smtClean="0"/>
              <a:t>Ralph Davis</a:t>
            </a:r>
            <a:endParaRPr lang="en-US" sz="1600" dirty="0"/>
          </a:p>
          <a:p>
            <a:pPr algn="ctr"/>
            <a:r>
              <a:rPr lang="en-US" sz="1400" dirty="0"/>
              <a:t>Team Lead</a:t>
            </a:r>
          </a:p>
          <a:p>
            <a:endParaRPr lang="en-US" sz="16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14176" y="1879941"/>
            <a:ext cx="1804016" cy="120932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en-US" sz="1600" b="1" dirty="0"/>
              <a:t>Highway System </a:t>
            </a:r>
            <a:br>
              <a:rPr lang="en-US" sz="1600" b="1" dirty="0"/>
            </a:br>
            <a:r>
              <a:rPr lang="en-US" sz="1600" b="1" dirty="0" smtClean="0"/>
              <a:t>Performance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1600" dirty="0" smtClean="0"/>
              <a:t>Ralph Gillmann</a:t>
            </a:r>
          </a:p>
          <a:p>
            <a:pPr algn="ctr"/>
            <a:r>
              <a:rPr lang="en-US" sz="1400" dirty="0"/>
              <a:t>Team Lead</a:t>
            </a:r>
          </a:p>
          <a:p>
            <a:endParaRPr lang="en-US" sz="16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1276" y="1878784"/>
            <a:ext cx="1905000" cy="120932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en-US" sz="1600" b="1" dirty="0" smtClean="0"/>
              <a:t>Highway Finance and Recovery Act</a:t>
            </a:r>
          </a:p>
          <a:p>
            <a:pPr algn="ctr"/>
            <a:endParaRPr lang="en-US" sz="800" b="1" dirty="0"/>
          </a:p>
          <a:p>
            <a:pPr algn="ctr"/>
            <a:r>
              <a:rPr lang="en-US" sz="1600" dirty="0" smtClean="0"/>
              <a:t>Chris Allen</a:t>
            </a:r>
          </a:p>
          <a:p>
            <a:pPr algn="ctr"/>
            <a:r>
              <a:rPr lang="en-US" sz="1400" dirty="0" smtClean="0"/>
              <a:t>Team Lead</a:t>
            </a:r>
            <a:endParaRPr lang="en-US" sz="1400" dirty="0"/>
          </a:p>
          <a:p>
            <a:endParaRPr lang="en-US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61276" y="3505200"/>
            <a:ext cx="1905000" cy="228526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Responsible for highway finance data collection (an extensive amount of input on Federal, State, and local governments. 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Recovery Act  provides significant new funding for transportation  infrastructure.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9160" y="3514677"/>
            <a:ext cx="1828801" cy="228526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>
                <a:solidFill>
                  <a:schemeClr val="tx1"/>
                </a:solidFill>
              </a:rPr>
              <a:t>HPMS is a national program  </a:t>
            </a:r>
            <a:r>
              <a:rPr lang="en-US" sz="1200" dirty="0" smtClean="0">
                <a:solidFill>
                  <a:schemeClr val="tx1"/>
                </a:solidFill>
              </a:rPr>
              <a:t>responsible for data on our nation’s highways to the extent of the condition, performance , use and operating characteristics.</a:t>
            </a:r>
          </a:p>
          <a:p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354822" y="3514677"/>
            <a:ext cx="1832708" cy="228526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Analyzes and compiles monthly state data on the amount of gallons taxed by each state.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Provides data to be used in the attribution process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9602" y="3542311"/>
            <a:ext cx="1828800" cy="228526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Responsible for maintaining national programs to track traffic trends, vehicle distributions, and weight to meet data needs  specified in federal highway legislation. 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459602" y="1878784"/>
            <a:ext cx="1833282" cy="11979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en-US" sz="1600" b="1" dirty="0" smtClean="0"/>
              <a:t>Travel Monitoring and Surveys 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1600" dirty="0" smtClean="0"/>
              <a:t>Tianjia Tang, PE</a:t>
            </a:r>
          </a:p>
          <a:p>
            <a:pPr algn="ctr"/>
            <a:r>
              <a:rPr lang="en-US" sz="1400" dirty="0"/>
              <a:t>Team Lead</a:t>
            </a:r>
          </a:p>
          <a:p>
            <a:endParaRPr lang="en-US" sz="1600" dirty="0"/>
          </a:p>
        </p:txBody>
      </p:sp>
      <p:cxnSp>
        <p:nvCxnSpPr>
          <p:cNvPr id="14" name="Elbow Connector 13"/>
          <p:cNvCxnSpPr>
            <a:stCxn id="5" idx="2"/>
            <a:endCxn id="13" idx="0"/>
          </p:cNvCxnSpPr>
          <p:nvPr/>
        </p:nvCxnSpPr>
        <p:spPr>
          <a:xfrm rot="16200000" flipH="1">
            <a:off x="5679718" y="182259"/>
            <a:ext cx="430984" cy="2962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8" idx="0"/>
          </p:cNvCxnSpPr>
          <p:nvPr/>
        </p:nvCxnSpPr>
        <p:spPr>
          <a:xfrm rot="5400000">
            <a:off x="2598485" y="63092"/>
            <a:ext cx="430984" cy="32004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</p:cNvCxnSpPr>
          <p:nvPr/>
        </p:nvCxnSpPr>
        <p:spPr>
          <a:xfrm flipV="1">
            <a:off x="3271176" y="1663292"/>
            <a:ext cx="0" cy="215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0"/>
          </p:cNvCxnSpPr>
          <p:nvPr/>
        </p:nvCxnSpPr>
        <p:spPr>
          <a:xfrm flipV="1">
            <a:off x="5316184" y="1663292"/>
            <a:ext cx="0" cy="216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2"/>
            <a:endCxn id="9" idx="0"/>
          </p:cNvCxnSpPr>
          <p:nvPr/>
        </p:nvCxnSpPr>
        <p:spPr>
          <a:xfrm>
            <a:off x="1213776" y="3088112"/>
            <a:ext cx="0" cy="41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2"/>
            <a:endCxn id="11" idx="0"/>
          </p:cNvCxnSpPr>
          <p:nvPr/>
        </p:nvCxnSpPr>
        <p:spPr>
          <a:xfrm>
            <a:off x="3271176" y="3088113"/>
            <a:ext cx="0" cy="426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2"/>
            <a:endCxn id="10" idx="0"/>
          </p:cNvCxnSpPr>
          <p:nvPr/>
        </p:nvCxnSpPr>
        <p:spPr>
          <a:xfrm flipH="1">
            <a:off x="5313561" y="3089269"/>
            <a:ext cx="2623" cy="425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2"/>
            <a:endCxn id="12" idx="0"/>
          </p:cNvCxnSpPr>
          <p:nvPr/>
        </p:nvCxnSpPr>
        <p:spPr>
          <a:xfrm flipH="1">
            <a:off x="7374002" y="3076759"/>
            <a:ext cx="2241" cy="46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Functional Classification Guidelines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Dates to the 1960’s and 1970’s</a:t>
            </a:r>
          </a:p>
          <a:p>
            <a:r>
              <a:rPr lang="en-US" sz="3200" dirty="0" smtClean="0"/>
              <a:t>Last released in 1989</a:t>
            </a:r>
          </a:p>
          <a:p>
            <a:pPr lvl="1"/>
            <a:r>
              <a:rPr lang="en-US" sz="2800" dirty="0" smtClean="0"/>
              <a:t>Virtually unchanged from 1979</a:t>
            </a:r>
          </a:p>
          <a:p>
            <a:r>
              <a:rPr lang="en-US" sz="3200" dirty="0" smtClean="0"/>
              <a:t>Addendum in 1991</a:t>
            </a:r>
          </a:p>
          <a:p>
            <a:pPr lvl="1"/>
            <a:r>
              <a:rPr lang="en-US" sz="2800" dirty="0" smtClean="0"/>
              <a:t>More </a:t>
            </a:r>
            <a:r>
              <a:rPr lang="en-US" sz="2800" dirty="0"/>
              <a:t>flexibility for classifying routes that cross urban boundaries </a:t>
            </a:r>
            <a:endParaRPr lang="en-US" sz="2800" dirty="0" smtClean="0"/>
          </a:p>
          <a:p>
            <a:pPr lvl="1"/>
            <a:r>
              <a:rPr lang="en-US" sz="2800" dirty="0" smtClean="0"/>
              <a:t>Specific </a:t>
            </a:r>
            <a:r>
              <a:rPr lang="en-US" sz="2800" dirty="0"/>
              <a:t>criteria for including future or proposed </a:t>
            </a:r>
            <a:r>
              <a:rPr lang="en-US" sz="2800" dirty="0" smtClean="0"/>
              <a:t>routes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FHWA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FHWA Memorandum October 2008</a:t>
            </a:r>
          </a:p>
          <a:p>
            <a:pPr lvl="1"/>
            <a:r>
              <a:rPr lang="en-US" dirty="0" smtClean="0"/>
              <a:t>Prompted by HPMS Reassessment</a:t>
            </a:r>
            <a:endParaRPr lang="en-US" sz="2800" dirty="0" smtClean="0"/>
          </a:p>
          <a:p>
            <a:r>
              <a:rPr lang="en-US" sz="3200" dirty="0" smtClean="0"/>
              <a:t>Uncoupled functional classification from urban boundaries</a:t>
            </a:r>
          </a:p>
          <a:p>
            <a:pPr lvl="1"/>
            <a:r>
              <a:rPr lang="en-US" sz="2800" dirty="0" smtClean="0"/>
              <a:t>Same classes for rural and urban roads</a:t>
            </a:r>
          </a:p>
          <a:p>
            <a:pPr lvl="1"/>
            <a:r>
              <a:rPr lang="en-US" sz="2800" dirty="0" smtClean="0"/>
              <a:t>Known as class normalization</a:t>
            </a:r>
          </a:p>
          <a:p>
            <a:r>
              <a:rPr lang="en-US" sz="3000" dirty="0" smtClean="0"/>
              <a:t>Specified research in several topics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2011-12 Research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 existing guidelines</a:t>
            </a:r>
            <a:endParaRPr lang="en-US" dirty="0"/>
          </a:p>
          <a:p>
            <a:pPr lvl="1"/>
            <a:r>
              <a:rPr lang="en-US" dirty="0" smtClean="0"/>
              <a:t>Account </a:t>
            </a:r>
            <a:r>
              <a:rPr lang="en-US" dirty="0"/>
              <a:t>for current </a:t>
            </a:r>
            <a:r>
              <a:rPr lang="en-US" dirty="0" smtClean="0"/>
              <a:t>practices</a:t>
            </a:r>
            <a:endParaRPr lang="en-US" dirty="0"/>
          </a:p>
          <a:p>
            <a:pPr lvl="1"/>
            <a:r>
              <a:rPr lang="en-US" dirty="0" smtClean="0"/>
              <a:t>Incorporate geographic information systems</a:t>
            </a:r>
            <a:endParaRPr lang="en-US" dirty="0"/>
          </a:p>
          <a:p>
            <a:r>
              <a:rPr lang="en-US" dirty="0" smtClean="0"/>
              <a:t>Improve functional class assignments</a:t>
            </a:r>
          </a:p>
          <a:p>
            <a:pPr lvl="1"/>
            <a:r>
              <a:rPr lang="en-US" dirty="0" smtClean="0"/>
              <a:t>Improve consistency between States</a:t>
            </a:r>
          </a:p>
          <a:p>
            <a:pPr lvl="1"/>
            <a:r>
              <a:rPr lang="en-US" dirty="0" smtClean="0"/>
              <a:t>Improve the process for States and MPOs</a:t>
            </a:r>
            <a:endParaRPr lang="en-US" dirty="0"/>
          </a:p>
          <a:p>
            <a:r>
              <a:rPr lang="en-US" dirty="0" smtClean="0"/>
              <a:t>Provide guidance on adjusting urban boundaries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 Functional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696200" cy="49530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Arterial</a:t>
            </a:r>
          </a:p>
          <a:p>
            <a:pPr lvl="1"/>
            <a:r>
              <a:rPr lang="en-US" sz="2800" dirty="0" smtClean="0"/>
              <a:t>Principal </a:t>
            </a:r>
            <a:r>
              <a:rPr lang="en-US" sz="2800" dirty="0"/>
              <a:t>Arterial – Interstate </a:t>
            </a:r>
          </a:p>
          <a:p>
            <a:pPr lvl="1"/>
            <a:r>
              <a:rPr lang="en-US" sz="2800" dirty="0"/>
              <a:t>Principal Arterial – Other Freeways &amp; Expressways (OF&amp;E)</a:t>
            </a:r>
          </a:p>
          <a:p>
            <a:pPr lvl="1"/>
            <a:r>
              <a:rPr lang="en-US" sz="2800" dirty="0"/>
              <a:t>Principal Arterial – Other (OPA)</a:t>
            </a:r>
          </a:p>
          <a:p>
            <a:pPr lvl="1"/>
            <a:r>
              <a:rPr lang="en-US" sz="2800" dirty="0"/>
              <a:t>Minor Arterial </a:t>
            </a:r>
          </a:p>
          <a:p>
            <a:r>
              <a:rPr lang="en-US" sz="3200" dirty="0" smtClean="0"/>
              <a:t>Collector</a:t>
            </a:r>
          </a:p>
          <a:p>
            <a:pPr lvl="1"/>
            <a:r>
              <a:rPr lang="en-US" sz="2800" dirty="0" smtClean="0"/>
              <a:t>Major </a:t>
            </a:r>
            <a:r>
              <a:rPr lang="en-US" sz="2800" dirty="0"/>
              <a:t>Collector </a:t>
            </a:r>
          </a:p>
          <a:p>
            <a:pPr lvl="1"/>
            <a:r>
              <a:rPr lang="en-US" sz="2800" dirty="0"/>
              <a:t>Minor Collector </a:t>
            </a:r>
          </a:p>
          <a:p>
            <a:r>
              <a:rPr lang="en-US" sz="3200" dirty="0" smtClean="0"/>
              <a:t>Local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6173"/>
            <a:ext cx="4797052" cy="528007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/>
              <a:t>Highway classification defined by function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Real world examples and good practices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Importance of partnerships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“Rule of Thumb” recommendations on VMT and mileage distributions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Applications of functional classification</a:t>
            </a:r>
            <a:endParaRPr lang="en-US" sz="1400" dirty="0" smtClean="0"/>
          </a:p>
          <a:p>
            <a:pPr>
              <a:spcAft>
                <a:spcPts val="1000"/>
              </a:spcAft>
            </a:pPr>
            <a:endParaRPr lang="en-US" sz="2200" dirty="0" smtClean="0"/>
          </a:p>
          <a:p>
            <a:pPr>
              <a:spcAft>
                <a:spcPts val="1000"/>
              </a:spcAft>
            </a:pPr>
            <a:endParaRPr lang="en-US" sz="2200" dirty="0" smtClean="0"/>
          </a:p>
          <a:p>
            <a:pPr lvl="1">
              <a:spcAft>
                <a:spcPts val="1000"/>
              </a:spcAft>
            </a:pPr>
            <a:endParaRPr lang="en-US" sz="1800" dirty="0" smtClean="0"/>
          </a:p>
          <a:p>
            <a:pPr lvl="1">
              <a:spcAft>
                <a:spcPts val="1000"/>
              </a:spcAft>
            </a:pPr>
            <a:endParaRPr lang="en-US" sz="1800" dirty="0"/>
          </a:p>
        </p:txBody>
      </p:sp>
      <p:pic>
        <p:nvPicPr>
          <p:cNvPr id="7" name="Picture 6" descr="http://upload.wikimedia.org/wikipedia/commons/9/9e/PageMillRo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95447"/>
            <a:ext cx="329946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450150" y="3225019"/>
            <a:ext cx="306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Other Principal Arterial </a:t>
            </a:r>
            <a:r>
              <a:rPr lang="en-US" sz="1200" b="1" i="1" dirty="0"/>
              <a:t>in California</a:t>
            </a:r>
          </a:p>
        </p:txBody>
      </p:sp>
      <p:pic>
        <p:nvPicPr>
          <p:cNvPr id="9" name="Picture 8" descr="I95_VA_NB12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0151" y="3686683"/>
            <a:ext cx="2347595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203560" y="5277866"/>
            <a:ext cx="3178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HOV lane on Interstate 95 in Woodbridge, VA</a:t>
            </a:r>
          </a:p>
        </p:txBody>
      </p:sp>
    </p:spTree>
    <p:extLst>
      <p:ext uri="{BB962C8B-B14F-4D97-AF65-F5344CB8AC3E}">
        <p14:creationId xmlns:p14="http://schemas.microsoft.com/office/powerpoint/2010/main" val="7891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Urban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Census Bureau defines Urbanized Areas (UZAs) and Urban Clusters</a:t>
            </a:r>
          </a:p>
          <a:p>
            <a:r>
              <a:rPr lang="en-US" dirty="0" smtClean="0"/>
              <a:t>Title 23 includes Urban Clusters &gt; 5,000</a:t>
            </a:r>
          </a:p>
          <a:p>
            <a:r>
              <a:rPr lang="en-US" dirty="0" smtClean="0"/>
              <a:t>States may adjust the Census boundaries</a:t>
            </a:r>
          </a:p>
          <a:p>
            <a:pPr lvl="1"/>
            <a:r>
              <a:rPr lang="en-US" dirty="0" smtClean="0"/>
              <a:t>May combine urban clusters and UZAs</a:t>
            </a:r>
          </a:p>
          <a:p>
            <a:r>
              <a:rPr lang="en-US" dirty="0" smtClean="0"/>
              <a:t>Relation to functional classification</a:t>
            </a:r>
          </a:p>
          <a:p>
            <a:pPr lvl="1"/>
            <a:r>
              <a:rPr lang="en-US" dirty="0" smtClean="0"/>
              <a:t>New urban boundaries trigger a review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Area Boundaries – Reasons to Expand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00600"/>
          </a:xfrm>
        </p:spPr>
        <p:txBody>
          <a:bodyPr>
            <a:normAutofit/>
          </a:bodyPr>
          <a:lstStyle/>
          <a:p>
            <a:r>
              <a:rPr lang="en-US" sz="2600" dirty="0"/>
              <a:t>Include entire municipality</a:t>
            </a:r>
          </a:p>
          <a:p>
            <a:r>
              <a:rPr lang="en-US" sz="2600" dirty="0"/>
              <a:t>Include areas with urban characteristics</a:t>
            </a:r>
          </a:p>
          <a:p>
            <a:r>
              <a:rPr lang="en-US" sz="2600" dirty="0"/>
              <a:t>Include </a:t>
            </a:r>
            <a:r>
              <a:rPr lang="en-US" sz="2600" dirty="0" smtClean="0"/>
              <a:t>significant </a:t>
            </a:r>
            <a:r>
              <a:rPr lang="en-US" sz="2600" dirty="0"/>
              <a:t>generators, e.g., industrial areas, </a:t>
            </a:r>
            <a:r>
              <a:rPr lang="en-US" sz="2600" dirty="0" smtClean="0"/>
              <a:t>airports</a:t>
            </a:r>
            <a:endParaRPr lang="en-US" sz="2600" dirty="0"/>
          </a:p>
          <a:p>
            <a:r>
              <a:rPr lang="en-US" sz="2600" dirty="0"/>
              <a:t>Should be one contiguous </a:t>
            </a:r>
            <a:r>
              <a:rPr lang="en-US" sz="2600" dirty="0" smtClean="0"/>
              <a:t>area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AE85-9139-42B6-AB94-74CAB4941ED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4817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3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F206331DBEF449629AB595CDCAD2C" ma:contentTypeVersion="4" ma:contentTypeDescription="Create a new document." ma:contentTypeScope="" ma:versionID="9cbf61d80b26bfad4133c3b3fcb350ec">
  <xsd:schema xmlns:xsd="http://www.w3.org/2001/XMLSchema" xmlns:p="http://schemas.microsoft.com/office/2006/metadata/properties" targetNamespace="http://schemas.microsoft.com/office/2006/metadata/properties" ma:root="true" ma:fieldsID="0239da433157c1bbf4512dbd93deef4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AB70A81-61D5-4229-B53B-23A526F5DEDF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875E97-D19F-45B2-8957-B45AA654D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72C059-3649-4B75-AF21-7EC49DFD8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561</TotalTime>
  <Words>674</Words>
  <Application>Microsoft Office PowerPoint</Application>
  <PresentationFormat>On-screen Show (4:3)</PresentationFormat>
  <Paragraphs>205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2012 Functional Classification Guidelines</vt:lpstr>
      <vt:lpstr>PowerPoint Presentation</vt:lpstr>
      <vt:lpstr>Functional Classification Guidelines</vt:lpstr>
      <vt:lpstr>Interim FHWA Guidance</vt:lpstr>
      <vt:lpstr>2011-12 Research Project</vt:lpstr>
      <vt:lpstr>Seven Functional Classes</vt:lpstr>
      <vt:lpstr>Guidance Highlights</vt:lpstr>
      <vt:lpstr>Adjusted Urban Boundaries</vt:lpstr>
      <vt:lpstr>Urban Area Boundaries – Reasons to Expand</vt:lpstr>
      <vt:lpstr>Functional Class &amp; Urban Boundaries</vt:lpstr>
      <vt:lpstr>Mileage by Functional Class</vt:lpstr>
      <vt:lpstr>Mileage by Functional Class</vt:lpstr>
      <vt:lpstr>2012 Guidelines Document</vt:lpstr>
      <vt:lpstr>Questions and Comments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Master Presentation Demo</dc:title>
  <dc:creator>Steven.Jessberger</dc:creator>
  <cp:lastModifiedBy>USDOT_User</cp:lastModifiedBy>
  <cp:revision>146</cp:revision>
  <cp:lastPrinted>2013-01-30T14:35:07Z</cp:lastPrinted>
  <dcterms:created xsi:type="dcterms:W3CDTF">2012-12-11T14:10:14Z</dcterms:created>
  <dcterms:modified xsi:type="dcterms:W3CDTF">2013-01-30T15:17:44Z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0x010100DA0F206331DBEF449629AB595CDCAD2C</vt:lpwstr>
  </property>
</Properties>
</file>