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11"/>
  </p:notesMasterIdLst>
  <p:handoutMasterIdLst>
    <p:handoutMasterId r:id="rId12"/>
  </p:handoutMasterIdLst>
  <p:sldIdLst>
    <p:sldId id="257" r:id="rId2"/>
    <p:sldId id="437" r:id="rId3"/>
    <p:sldId id="466" r:id="rId4"/>
    <p:sldId id="425" r:id="rId5"/>
    <p:sldId id="438" r:id="rId6"/>
    <p:sldId id="468" r:id="rId7"/>
    <p:sldId id="455" r:id="rId8"/>
    <p:sldId id="454" r:id="rId9"/>
    <p:sldId id="453" r:id="rId1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E4E4"/>
    <a:srgbClr val="FFFF99"/>
    <a:srgbClr val="969696"/>
    <a:srgbClr val="006600"/>
    <a:srgbClr val="33CC33"/>
    <a:srgbClr val="008000"/>
    <a:srgbClr val="FFFF00"/>
    <a:srgbClr val="C7C8D1"/>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26" autoAdjust="0"/>
    <p:restoredTop sz="96224" autoAdjust="0"/>
  </p:normalViewPr>
  <p:slideViewPr>
    <p:cSldViewPr snapToGrid="0">
      <p:cViewPr varScale="1">
        <p:scale>
          <a:sx n="106" d="100"/>
          <a:sy n="106" d="100"/>
        </p:scale>
        <p:origin x="1614" y="54"/>
      </p:cViewPr>
      <p:guideLst>
        <p:guide orient="horz" pos="2160"/>
        <p:guide pos="2880"/>
      </p:guideLst>
    </p:cSldViewPr>
  </p:slideViewPr>
  <p:outlineViewPr>
    <p:cViewPr>
      <p:scale>
        <a:sx n="25" d="100"/>
        <a:sy n="25" d="100"/>
      </p:scale>
      <p:origin x="0" y="0"/>
    </p:cViewPr>
  </p:outlineViewPr>
  <p:notesTextViewPr>
    <p:cViewPr>
      <p:scale>
        <a:sx n="75" d="100"/>
        <a:sy n="75" d="100"/>
      </p:scale>
      <p:origin x="0" y="0"/>
    </p:cViewPr>
  </p:notesTextViewPr>
  <p:sorterViewPr>
    <p:cViewPr>
      <p:scale>
        <a:sx n="66" d="100"/>
        <a:sy n="66" d="100"/>
      </p:scale>
      <p:origin x="0" y="0"/>
    </p:cViewPr>
  </p:sorterViewPr>
  <p:notesViewPr>
    <p:cSldViewPr snapToGrid="0">
      <p:cViewPr varScale="1">
        <p:scale>
          <a:sx n="84" d="100"/>
          <a:sy n="84" d="100"/>
        </p:scale>
        <p:origin x="1950" y="90"/>
      </p:cViewPr>
      <p:guideLst>
        <p:guide orient="horz" pos="2928"/>
        <p:guide pos="2208"/>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defTabSz="930275">
              <a:defRPr sz="1200">
                <a:latin typeface="Arial" charset="0"/>
              </a:defRPr>
            </a:lvl1pPr>
          </a:lstStyle>
          <a:p>
            <a:pPr>
              <a:defRPr/>
            </a:pPr>
            <a:endParaRPr lang="en-US"/>
          </a:p>
        </p:txBody>
      </p:sp>
      <p:sp>
        <p:nvSpPr>
          <p:cNvPr id="110595"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r" defTabSz="930275">
              <a:defRPr sz="1200">
                <a:latin typeface="Arial" charset="0"/>
              </a:defRPr>
            </a:lvl1pPr>
          </a:lstStyle>
          <a:p>
            <a:pPr>
              <a:defRPr/>
            </a:pPr>
            <a:endParaRPr lang="en-US"/>
          </a:p>
        </p:txBody>
      </p:sp>
      <p:sp>
        <p:nvSpPr>
          <p:cNvPr id="110596"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defTabSz="930275">
              <a:defRPr sz="1200">
                <a:latin typeface="Arial" charset="0"/>
              </a:defRPr>
            </a:lvl1pPr>
          </a:lstStyle>
          <a:p>
            <a:pPr>
              <a:defRPr/>
            </a:pPr>
            <a:endParaRPr lang="en-US"/>
          </a:p>
        </p:txBody>
      </p:sp>
      <p:sp>
        <p:nvSpPr>
          <p:cNvPr id="110597"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r" defTabSz="930275">
              <a:defRPr sz="1200">
                <a:latin typeface="Arial" charset="0"/>
              </a:defRPr>
            </a:lvl1pPr>
          </a:lstStyle>
          <a:p>
            <a:pPr>
              <a:defRPr/>
            </a:pPr>
            <a:fld id="{5CA19711-6593-4F49-AB1A-6F207C1BAFA8}" type="slidenum">
              <a:rPr lang="en-US"/>
              <a:pPr>
                <a:defRPr/>
              </a:pPr>
              <a:t>‹#›</a:t>
            </a:fld>
            <a:endParaRPr lang="en-US" dirty="0"/>
          </a:p>
        </p:txBody>
      </p:sp>
    </p:spTree>
    <p:extLst>
      <p:ext uri="{BB962C8B-B14F-4D97-AF65-F5344CB8AC3E}">
        <p14:creationId xmlns:p14="http://schemas.microsoft.com/office/powerpoint/2010/main" val="12715415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defTabSz="930275">
              <a:defRPr sz="1200">
                <a:latin typeface="Arial" charset="0"/>
              </a:defRPr>
            </a:lvl1pPr>
          </a:lstStyle>
          <a:p>
            <a:pPr>
              <a:defRPr/>
            </a:pPr>
            <a:endParaRPr lang="en-US"/>
          </a:p>
        </p:txBody>
      </p:sp>
      <p:sp>
        <p:nvSpPr>
          <p:cNvPr id="1433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r" defTabSz="930275">
              <a:defRPr sz="1200">
                <a:latin typeface="Arial" charset="0"/>
              </a:defRPr>
            </a:lvl1pPr>
          </a:lstStyle>
          <a:p>
            <a:pPr>
              <a:defRPr/>
            </a:pPr>
            <a:endParaRPr lang="en-US"/>
          </a:p>
        </p:txBody>
      </p:sp>
      <p:sp>
        <p:nvSpPr>
          <p:cNvPr id="2765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4341"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42"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defTabSz="930275">
              <a:defRPr sz="1200">
                <a:latin typeface="Arial" charset="0"/>
              </a:defRPr>
            </a:lvl1pPr>
          </a:lstStyle>
          <a:p>
            <a:pPr>
              <a:defRPr/>
            </a:pPr>
            <a:endParaRPr lang="en-US"/>
          </a:p>
        </p:txBody>
      </p:sp>
      <p:sp>
        <p:nvSpPr>
          <p:cNvPr id="14343"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r" defTabSz="930275">
              <a:defRPr sz="1200">
                <a:latin typeface="Arial" charset="0"/>
              </a:defRPr>
            </a:lvl1pPr>
          </a:lstStyle>
          <a:p>
            <a:pPr>
              <a:defRPr/>
            </a:pPr>
            <a:fld id="{4BFC0084-A54D-4A18-8CDD-23EC344CBD83}" type="slidenum">
              <a:rPr lang="en-US"/>
              <a:pPr>
                <a:defRPr/>
              </a:pPr>
              <a:t>‹#›</a:t>
            </a:fld>
            <a:endParaRPr lang="en-US" dirty="0"/>
          </a:p>
        </p:txBody>
      </p:sp>
    </p:spTree>
    <p:extLst>
      <p:ext uri="{BB962C8B-B14F-4D97-AF65-F5344CB8AC3E}">
        <p14:creationId xmlns:p14="http://schemas.microsoft.com/office/powerpoint/2010/main" val="42168044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p:spPr>
        <p:txBody>
          <a:bodyPr/>
          <a:lstStyle/>
          <a:p>
            <a:endParaRPr lang="en-US" sz="1400" dirty="0"/>
          </a:p>
        </p:txBody>
      </p:sp>
      <p:sp>
        <p:nvSpPr>
          <p:cNvPr id="28676" name="Slide Number Placeholder 3"/>
          <p:cNvSpPr>
            <a:spLocks noGrp="1"/>
          </p:cNvSpPr>
          <p:nvPr>
            <p:ph type="sldNum" sz="quarter" idx="5"/>
          </p:nvPr>
        </p:nvSpPr>
        <p:spPr>
          <a:noFill/>
        </p:spPr>
        <p:txBody>
          <a:bodyPr/>
          <a:lstStyle/>
          <a:p>
            <a:fld id="{F1A5B771-0673-4838-A528-68B8610963C6}"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4" name="Slide Number Placeholder 3"/>
          <p:cNvSpPr>
            <a:spLocks noGrp="1"/>
          </p:cNvSpPr>
          <p:nvPr>
            <p:ph type="sldNum" sz="quarter" idx="5"/>
          </p:nvPr>
        </p:nvSpPr>
        <p:spPr>
          <a:noFill/>
        </p:spPr>
        <p:txBody>
          <a:bodyPr/>
          <a:lstStyle/>
          <a:p>
            <a:fld id="{C06FE18E-9028-4341-A526-23E557B09BBF}" type="slidenum">
              <a:rPr lang="en-US" smtClean="0"/>
              <a:pPr/>
              <a:t>2</a:t>
            </a:fld>
            <a:endParaRPr lang="en-US"/>
          </a:p>
        </p:txBody>
      </p:sp>
      <p:sp>
        <p:nvSpPr>
          <p:cNvPr id="3" name="Notes Placeholder 2"/>
          <p:cNvSpPr>
            <a:spLocks noGrp="1"/>
          </p:cNvSpPr>
          <p:nvPr>
            <p:ph type="body" sz="quarter" idx="3"/>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4" name="Slide Number Placeholder 3"/>
          <p:cNvSpPr>
            <a:spLocks noGrp="1"/>
          </p:cNvSpPr>
          <p:nvPr>
            <p:ph type="sldNum" sz="quarter" idx="5"/>
          </p:nvPr>
        </p:nvSpPr>
        <p:spPr>
          <a:noFill/>
        </p:spPr>
        <p:txBody>
          <a:bodyPr/>
          <a:lstStyle/>
          <a:p>
            <a:fld id="{C06FE18E-9028-4341-A526-23E557B09BBF}" type="slidenum">
              <a:rPr lang="en-US" smtClean="0"/>
              <a:pPr/>
              <a:t>3</a:t>
            </a:fld>
            <a:endParaRPr lang="en-US"/>
          </a:p>
        </p:txBody>
      </p:sp>
      <p:sp>
        <p:nvSpPr>
          <p:cNvPr id="3" name="Notes Placeholder 2"/>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774577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r>
              <a:rPr lang="en-US" sz="1400" dirty="0"/>
              <a:t>A new solution was needed. One that could handle multiple insets, and different mileage reports.  It also needed to accommodate different map sizes and layouts.  We also wanted to eliminate the annual rebuilding of the MXD’s</a:t>
            </a:r>
          </a:p>
          <a:p>
            <a:endParaRPr lang="en-US" sz="1400" dirty="0"/>
          </a:p>
          <a:p>
            <a:r>
              <a:rPr lang="en-US" sz="1400" dirty="0"/>
              <a:t>Johnathan will now explain the solution</a:t>
            </a:r>
          </a:p>
        </p:txBody>
      </p:sp>
      <p:sp>
        <p:nvSpPr>
          <p:cNvPr id="38916" name="Slide Number Placeholder 3"/>
          <p:cNvSpPr>
            <a:spLocks noGrp="1"/>
          </p:cNvSpPr>
          <p:nvPr>
            <p:ph type="sldNum" sz="quarter" idx="5"/>
          </p:nvPr>
        </p:nvSpPr>
        <p:spPr>
          <a:noFill/>
        </p:spPr>
        <p:txBody>
          <a:bodyPr/>
          <a:lstStyle/>
          <a:p>
            <a:fld id="{8460EB66-EBF8-44DC-9B20-21EF88269D12}"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8" name="Slide Number Placeholder 3"/>
          <p:cNvSpPr>
            <a:spLocks noGrp="1"/>
          </p:cNvSpPr>
          <p:nvPr>
            <p:ph type="sldNum" sz="quarter" idx="5"/>
          </p:nvPr>
        </p:nvSpPr>
        <p:spPr>
          <a:noFill/>
        </p:spPr>
        <p:txBody>
          <a:bodyPr/>
          <a:lstStyle/>
          <a:p>
            <a:fld id="{B6678BB1-726D-48B8-9073-9A762B822F1A}" type="slidenum">
              <a:rPr lang="en-US" smtClean="0"/>
              <a:pPr/>
              <a:t>5</a:t>
            </a:fld>
            <a:endParaRPr lang="en-US"/>
          </a:p>
        </p:txBody>
      </p:sp>
      <p:sp>
        <p:nvSpPr>
          <p:cNvPr id="3" name="Notes Placeholder 2"/>
          <p:cNvSpPr>
            <a:spLocks noGrp="1"/>
          </p:cNvSpPr>
          <p:nvPr>
            <p:ph type="body" sz="quarter" idx="3"/>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6" name="Slide Number Placeholder 3"/>
          <p:cNvSpPr>
            <a:spLocks noGrp="1"/>
          </p:cNvSpPr>
          <p:nvPr>
            <p:ph type="sldNum" sz="quarter" idx="5"/>
          </p:nvPr>
        </p:nvSpPr>
        <p:spPr>
          <a:noFill/>
        </p:spPr>
        <p:txBody>
          <a:bodyPr/>
          <a:lstStyle/>
          <a:p>
            <a:fld id="{8460EB66-EBF8-44DC-9B20-21EF88269D12}" type="slidenum">
              <a:rPr lang="en-US" smtClean="0"/>
              <a:pPr/>
              <a:t>6</a:t>
            </a:fld>
            <a:endParaRPr lang="en-US"/>
          </a:p>
        </p:txBody>
      </p:sp>
      <p:sp>
        <p:nvSpPr>
          <p:cNvPr id="3" name="Notes Placeholder 2"/>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044755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6" name="Slide Number Placeholder 3"/>
          <p:cNvSpPr>
            <a:spLocks noGrp="1"/>
          </p:cNvSpPr>
          <p:nvPr>
            <p:ph type="sldNum" sz="quarter" idx="5"/>
          </p:nvPr>
        </p:nvSpPr>
        <p:spPr>
          <a:noFill/>
        </p:spPr>
        <p:txBody>
          <a:bodyPr/>
          <a:lstStyle/>
          <a:p>
            <a:fld id="{8460EB66-EBF8-44DC-9B20-21EF88269D12}" type="slidenum">
              <a:rPr lang="en-US" smtClean="0"/>
              <a:pPr/>
              <a:t>7</a:t>
            </a:fld>
            <a:endParaRPr lang="en-US"/>
          </a:p>
        </p:txBody>
      </p:sp>
      <p:sp>
        <p:nvSpPr>
          <p:cNvPr id="3" name="Notes Placeholder 2"/>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705534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6" name="Slide Number Placeholder 3"/>
          <p:cNvSpPr>
            <a:spLocks noGrp="1"/>
          </p:cNvSpPr>
          <p:nvPr>
            <p:ph type="sldNum" sz="quarter" idx="5"/>
          </p:nvPr>
        </p:nvSpPr>
        <p:spPr>
          <a:noFill/>
        </p:spPr>
        <p:txBody>
          <a:bodyPr/>
          <a:lstStyle/>
          <a:p>
            <a:fld id="{8460EB66-EBF8-44DC-9B20-21EF88269D12}" type="slidenum">
              <a:rPr lang="en-US" smtClean="0"/>
              <a:pPr/>
              <a:t>8</a:t>
            </a:fld>
            <a:endParaRPr lang="en-US"/>
          </a:p>
        </p:txBody>
      </p:sp>
      <p:sp>
        <p:nvSpPr>
          <p:cNvPr id="3" name="Notes Placeholder 2"/>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992527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r>
              <a:rPr lang="en-US" dirty="0"/>
              <a:t>I would be glad to answer any questions regarding our projects and you can also reach out to the full team, listed here for details.</a:t>
            </a:r>
          </a:p>
          <a:p>
            <a:endParaRPr lang="en-US" dirty="0"/>
          </a:p>
          <a:p>
            <a:r>
              <a:rPr lang="en-US" dirty="0"/>
              <a:t>Questions???</a:t>
            </a:r>
          </a:p>
        </p:txBody>
      </p:sp>
      <p:sp>
        <p:nvSpPr>
          <p:cNvPr id="44036" name="Slide Number Placeholder 3"/>
          <p:cNvSpPr>
            <a:spLocks noGrp="1"/>
          </p:cNvSpPr>
          <p:nvPr>
            <p:ph type="sldNum" sz="quarter" idx="5"/>
          </p:nvPr>
        </p:nvSpPr>
        <p:spPr>
          <a:noFill/>
        </p:spPr>
        <p:txBody>
          <a:bodyPr/>
          <a:lstStyle/>
          <a:p>
            <a:fld id="{A3A3F4C5-E0AE-4BAB-9C52-2F875D0226C6}"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6" name="Footer Placeholder 21"/>
          <p:cNvSpPr>
            <a:spLocks noGrp="1"/>
          </p:cNvSpPr>
          <p:nvPr>
            <p:ph type="ftr" sz="quarter" idx="11"/>
          </p:nvPr>
        </p:nvSpPr>
        <p:spPr>
          <a:xfrm>
            <a:off x="0" y="6619875"/>
            <a:ext cx="8039100" cy="238125"/>
          </a:xfrm>
        </p:spPr>
        <p:txBody>
          <a:bodyPr/>
          <a:lstStyle>
            <a:lvl1pPr>
              <a:defRPr/>
            </a:lvl1pPr>
          </a:lstStyle>
          <a:p>
            <a:pPr>
              <a:defRPr/>
            </a:pPr>
            <a:endParaRPr lang="en-US" dirty="0"/>
          </a:p>
        </p:txBody>
      </p:sp>
      <p:sp>
        <p:nvSpPr>
          <p:cNvPr id="7" name="Slide Number Placeholder 17"/>
          <p:cNvSpPr>
            <a:spLocks noGrp="1"/>
          </p:cNvSpPr>
          <p:nvPr>
            <p:ph type="sldNum" sz="quarter" idx="12"/>
          </p:nvPr>
        </p:nvSpPr>
        <p:spPr/>
        <p:txBody>
          <a:bodyPr/>
          <a:lstStyle>
            <a:lvl1pPr>
              <a:defRPr/>
            </a:lvl1pPr>
          </a:lstStyle>
          <a:p>
            <a:pPr>
              <a:defRPr/>
            </a:pPr>
            <a:fld id="{7E2E4AAE-6C4F-419C-A8A7-676522726FF5}"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E97FC774-F945-4CEE-BE76-3487C3658055}"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B456BE51-F03E-48C1-B448-BB7E58F38A6A}"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Text, and 2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baseline="0">
                <a:solidFill>
                  <a:schemeClr val="tx1"/>
                </a:solidFill>
                <a:latin typeface="Constantia" pitchFamily="18" charset="0"/>
              </a:defRPr>
            </a:lvl1pPr>
          </a:lstStyle>
          <a:p>
            <a:r>
              <a:rPr lang="en-US" dirty="0"/>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2F29E84F-9473-4254-94E7-329C601F8D3B}"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13" descr="NEARC_Logo.jpg"/>
          <p:cNvPicPr>
            <a:picLocks noChangeAspect="1"/>
          </p:cNvPicPr>
          <p:nvPr userDrawn="1"/>
        </p:nvPicPr>
        <p:blipFill>
          <a:blip r:embed="rId2" cstate="print"/>
          <a:srcRect/>
          <a:stretch>
            <a:fillRect/>
          </a:stretch>
        </p:blipFill>
        <p:spPr bwMode="auto">
          <a:xfrm>
            <a:off x="0" y="5868988"/>
            <a:ext cx="858838" cy="989012"/>
          </a:xfrm>
          <a:prstGeom prst="rect">
            <a:avLst/>
          </a:prstGeom>
          <a:noFill/>
          <a:ln w="9525">
            <a:noFill/>
            <a:miter lim="800000"/>
            <a:headEnd/>
            <a:tailEnd/>
          </a:ln>
        </p:spPr>
      </p:pic>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9"/>
          <p:cNvSpPr>
            <a:spLocks noGrp="1"/>
          </p:cNvSpPr>
          <p:nvPr>
            <p:ph type="dt" sz="half" idx="10"/>
          </p:nvPr>
        </p:nvSpPr>
        <p:spPr/>
        <p:txBody>
          <a:bodyPr/>
          <a:lstStyle>
            <a:lvl1pPr>
              <a:defRPr/>
            </a:lvl1pPr>
          </a:lstStyle>
          <a:p>
            <a:pPr>
              <a:defRPr/>
            </a:pPr>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4B5E8181-9A2D-479F-A3A9-4BEA04B14229}"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D2EC424E-C7A3-456A-BD14-22C19BAED06D}"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endParaRPr lang="en-US" dirty="0"/>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FFE8DD1F-BE58-47F6-9C3E-5D95AB911273}"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endParaRPr lang="en-US" dirty="0"/>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5B4D8BE8-0062-4C5D-8F27-3B19B923E543}"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dirty="0"/>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92045AC3-5039-4446-B26F-ADF107D051A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FDE93F6E-C96A-499F-8C62-05293C289181}"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a:t>Click icon to add picture</a:t>
            </a:r>
          </a:p>
        </p:txBody>
      </p:sp>
      <p:sp>
        <p:nvSpPr>
          <p:cNvPr id="9" name="Date Placeholder 4"/>
          <p:cNvSpPr>
            <a:spLocks noGrp="1"/>
          </p:cNvSpPr>
          <p:nvPr>
            <p:ph type="dt" sz="half" idx="10"/>
          </p:nvPr>
        </p:nvSpPr>
        <p:spPr/>
        <p:txBody>
          <a:bodyPr/>
          <a:lstStyle>
            <a:lvl1pPr>
              <a:defRPr/>
            </a:lvl1pPr>
          </a:lstStyle>
          <a:p>
            <a:pPr>
              <a:defRPr/>
            </a:pPr>
            <a:endParaRPr lang="en-US" dirty="0"/>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F277D67F-D7BA-4CCA-9342-791AD9D93BE2}"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B62C51F3-A906-4F49-8BC0-910E1E8270CA}" type="slidenum">
              <a:rPr lang="en-US"/>
              <a:pPr>
                <a:defRPr/>
              </a:pPr>
              <a:t>‹#›</a:t>
            </a:fld>
            <a:endParaRPr lang="en-US" dirty="0"/>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p>
          </p:txBody>
        </p:sp>
      </p:grpSp>
    </p:spTree>
  </p:cSld>
  <p:clrMap bg1="dk1" tx1="lt1" bg2="dk2" tx2="lt2" accent1="accent1" accent2="accent2" accent3="accent3" accent4="accent4" accent5="accent5" accent6="accent6" hlink="hlink" folHlink="folHlink"/>
  <p:sldLayoutIdLst>
    <p:sldLayoutId id="2147484101" r:id="rId1"/>
    <p:sldLayoutId id="2147484102" r:id="rId2"/>
    <p:sldLayoutId id="2147484103" r:id="rId3"/>
    <p:sldLayoutId id="2147484095" r:id="rId4"/>
    <p:sldLayoutId id="2147484096" r:id="rId5"/>
    <p:sldLayoutId id="2147484097" r:id="rId6"/>
    <p:sldLayoutId id="2147484098" r:id="rId7"/>
    <p:sldLayoutId id="2147484099" r:id="rId8"/>
    <p:sldLayoutId id="2147484104" r:id="rId9"/>
    <p:sldLayoutId id="2147484100" r:id="rId10"/>
    <p:sldLayoutId id="2147484105" r:id="rId11"/>
    <p:sldLayoutId id="2147484106" r:id="rId12"/>
    <p:sldLayoutId id="2147484107" r:id="rId13"/>
  </p:sldLayoutIdLst>
  <p:hf hdr="0" ftr="0" dt="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hyperlink" Target="http://vtrans.vermont.gov/planning/maps/publications"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hyperlink" Target="https://vtrans.maps.arcgis.com/apps/MapJournal/index.html?appid=8e6668894b094ce0b7789aafb1efe5f2" TargetMode="External"/><Relationship Id="rId7"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JP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hyperlink" Target="https://vtransmaps.vermont.gov/Maps/Publications/VTrans_Road_Centerline_User_Guide_20210531.pdf" TargetMode="External"/><Relationship Id="rId5" Type="http://schemas.openxmlformats.org/officeDocument/2006/relationships/hyperlink" Target="https://maps.vtrans.vermont.gov/arcgis/rest/services/Master/General/FeatureServer/39" TargetMode="Externa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hyperlink" Target="https://vtrans.vermont.gov/planning/maps/town-maps" TargetMode="External"/><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hyperlink" Target="https://vtransmaps.vermont.gov/Maps/Publications/Data_Dictionaries/DataDictionary_LinearReferenceSystem_and_LinearReferenceMethods.pdf"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hyperlink" Target="https://maps.vtrans.vermont.gov/arcgis/rest/services/Master/vtrans/FeatureServer/15" TargetMode="External"/><Relationship Id="rId4" Type="http://schemas.openxmlformats.org/officeDocument/2006/relationships/hyperlink" Target="https://maps.vtrans.vermont.gov/arcgis/rest/services/Layers/LRS/FeatureServer" TargetMode="Externa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hyperlink" Target="https://vtrans.vermont.gov/planning/maps/route-logs" TargetMode="External"/><Relationship Id="rId5" Type="http://schemas.openxmlformats.org/officeDocument/2006/relationships/image" Target="../media/image18.emf"/><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hyperlink" Target="https://vtrans.vermont.gov/planning/maps" TargetMode="External"/><Relationship Id="rId13" Type="http://schemas.openxmlformats.org/officeDocument/2006/relationships/image" Target="../media/image5.png"/><Relationship Id="rId3" Type="http://schemas.openxmlformats.org/officeDocument/2006/relationships/hyperlink" Target="mailto:Johnathan.Croft@vermont.gov" TargetMode="External"/><Relationship Id="rId7" Type="http://schemas.openxmlformats.org/officeDocument/2006/relationships/hyperlink" Target="mailto:Pam.DeAndrea@vermont.gov" TargetMode="External"/><Relationship Id="rId12" Type="http://schemas.openxmlformats.org/officeDocument/2006/relationships/image" Target="../media/image22.emf"/><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hyperlink" Target="mailto:Kerry.Alley@vermont.gov" TargetMode="External"/><Relationship Id="rId11" Type="http://schemas.openxmlformats.org/officeDocument/2006/relationships/image" Target="../media/image21.emf"/><Relationship Id="rId5" Type="http://schemas.openxmlformats.org/officeDocument/2006/relationships/hyperlink" Target="mailto:Michael.Trunzo@vermont.gov" TargetMode="External"/><Relationship Id="rId10" Type="http://schemas.openxmlformats.org/officeDocument/2006/relationships/oleObject" Target="../embeddings/oleObject3.bin"/><Relationship Id="rId4" Type="http://schemas.openxmlformats.org/officeDocument/2006/relationships/hyperlink" Target="mailto:James.Blouin@vermont.gov" TargetMode="External"/><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txBox="1">
            <a:spLocks noChangeArrowheads="1"/>
          </p:cNvSpPr>
          <p:nvPr/>
        </p:nvSpPr>
        <p:spPr bwMode="auto">
          <a:xfrm>
            <a:off x="0" y="4502150"/>
            <a:ext cx="9144000" cy="2355850"/>
          </a:xfrm>
          <a:prstGeom prst="rect">
            <a:avLst/>
          </a:prstGeom>
          <a:noFill/>
          <a:ln w="9525">
            <a:noFill/>
            <a:miter lim="800000"/>
            <a:headEnd/>
            <a:tailEnd/>
          </a:ln>
        </p:spPr>
        <p:txBody>
          <a:bodyPr/>
          <a:lstStyle/>
          <a:p>
            <a:pPr algn="r">
              <a:lnSpc>
                <a:spcPts val="4000"/>
              </a:lnSpc>
              <a:spcBef>
                <a:spcPct val="20000"/>
              </a:spcBef>
              <a:buClr>
                <a:srgbClr val="0BD0D9"/>
              </a:buClr>
              <a:buSzPct val="95000"/>
            </a:pPr>
            <a:r>
              <a:rPr lang="en-US" sz="4400" dirty="0"/>
              <a:t>Mapping Systems &amp; Data  Overview  </a:t>
            </a:r>
            <a:endParaRPr lang="en-US" sz="4400" dirty="0">
              <a:latin typeface="Constantia" pitchFamily="18" charset="0"/>
            </a:endParaRPr>
          </a:p>
          <a:p>
            <a:pPr algn="r">
              <a:spcBef>
                <a:spcPct val="20000"/>
              </a:spcBef>
              <a:buClr>
                <a:srgbClr val="0BD0D9"/>
              </a:buClr>
              <a:buSzPct val="95000"/>
            </a:pPr>
            <a:r>
              <a:rPr lang="en-US" sz="2900" dirty="0">
                <a:latin typeface="Constantia" pitchFamily="18" charset="0"/>
              </a:rPr>
              <a:t>Vermont Agency of Transportation</a:t>
            </a:r>
          </a:p>
          <a:p>
            <a:pPr algn="r">
              <a:spcBef>
                <a:spcPct val="20000"/>
              </a:spcBef>
              <a:buClr>
                <a:srgbClr val="0BD0D9"/>
              </a:buClr>
              <a:buSzPct val="95000"/>
            </a:pPr>
            <a:r>
              <a:rPr lang="en-US" sz="2900" dirty="0">
                <a:latin typeface="Constantia" pitchFamily="18" charset="0"/>
              </a:rPr>
              <a:t>Mapping Section</a:t>
            </a:r>
          </a:p>
          <a:p>
            <a:pPr algn="r">
              <a:spcBef>
                <a:spcPct val="20000"/>
              </a:spcBef>
              <a:buClr>
                <a:srgbClr val="0BD0D9"/>
              </a:buClr>
              <a:buSzPct val="95000"/>
            </a:pPr>
            <a:r>
              <a:rPr lang="en-US" sz="2900" dirty="0">
                <a:latin typeface="Constantia" pitchFamily="18" charset="0"/>
              </a:rPr>
              <a:t>September 2023 </a:t>
            </a:r>
          </a:p>
          <a:p>
            <a:pPr algn="r">
              <a:spcBef>
                <a:spcPct val="20000"/>
              </a:spcBef>
              <a:buClr>
                <a:srgbClr val="0BD0D9"/>
              </a:buClr>
              <a:buSzPct val="95000"/>
            </a:pPr>
            <a:endParaRPr kumimoji="1" lang="en-US" sz="2800" dirty="0">
              <a:latin typeface="Constantia" pitchFamily="18" charset="0"/>
            </a:endParaRPr>
          </a:p>
        </p:txBody>
      </p:sp>
      <p:pic>
        <p:nvPicPr>
          <p:cNvPr id="3" name="Picture 2"/>
          <p:cNvPicPr>
            <a:picLocks noChangeAspect="1"/>
          </p:cNvPicPr>
          <p:nvPr/>
        </p:nvPicPr>
        <p:blipFill rotWithShape="1">
          <a:blip r:embed="rId3"/>
          <a:srcRect l="4299" t="15239" r="53458" b="6834"/>
          <a:stretch/>
        </p:blipFill>
        <p:spPr>
          <a:xfrm>
            <a:off x="4166825" y="171450"/>
            <a:ext cx="4823352" cy="3559040"/>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3534950972"/>
              </p:ext>
            </p:extLst>
          </p:nvPr>
        </p:nvGraphicFramePr>
        <p:xfrm>
          <a:off x="221682" y="1529105"/>
          <a:ext cx="4215125" cy="2810083"/>
        </p:xfrm>
        <a:graphic>
          <a:graphicData uri="http://schemas.openxmlformats.org/presentationml/2006/ole">
            <mc:AlternateContent xmlns:mc="http://schemas.openxmlformats.org/markup-compatibility/2006">
              <mc:Choice xmlns:v="urn:schemas-microsoft-com:vml" Requires="v">
                <p:oleObj name="Acrobat Document" r:id="rId4" imgW="24688800" imgH="16458997" progId="Acrobat.Document.11">
                  <p:embed/>
                </p:oleObj>
              </mc:Choice>
              <mc:Fallback>
                <p:oleObj name="Acrobat Document" r:id="rId4" imgW="24688800" imgH="16458997" progId="Acrobat.Document.11">
                  <p:embed/>
                  <p:pic>
                    <p:nvPicPr>
                      <p:cNvPr id="0" name=""/>
                      <p:cNvPicPr/>
                      <p:nvPr/>
                    </p:nvPicPr>
                    <p:blipFill>
                      <a:blip r:embed="rId5"/>
                      <a:stretch>
                        <a:fillRect/>
                      </a:stretch>
                    </p:blipFill>
                    <p:spPr>
                      <a:xfrm>
                        <a:off x="221682" y="1529105"/>
                        <a:ext cx="4215125" cy="2810083"/>
                      </a:xfrm>
                      <a:prstGeom prst="rect">
                        <a:avLst/>
                      </a:prstGeom>
                    </p:spPr>
                  </p:pic>
                </p:oleObj>
              </mc:Fallback>
            </mc:AlternateContent>
          </a:graphicData>
        </a:graphic>
      </p:graphicFrame>
      <p:pic>
        <p:nvPicPr>
          <p:cNvPr id="5" name="Picture 4" descr="A black background with a black square&#10;&#10;Description automatically generated with medium confidence">
            <a:extLst>
              <a:ext uri="{FF2B5EF4-FFF2-40B4-BE49-F238E27FC236}">
                <a16:creationId xmlns:a16="http://schemas.microsoft.com/office/drawing/2014/main" id="{8C6BBAFD-27B2-0E9F-633C-714431F2E8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529" y="6301036"/>
            <a:ext cx="1734592" cy="38963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0" y="139700"/>
            <a:ext cx="9143999" cy="868363"/>
          </a:xfrm>
          <a:prstGeom prst="rect">
            <a:avLst/>
          </a:prstGeom>
          <a:noFill/>
          <a:ln w="9525">
            <a:noFill/>
            <a:miter lim="800000"/>
            <a:headEnd/>
            <a:tailEnd/>
          </a:ln>
        </p:spPr>
        <p:txBody>
          <a:bodyPr/>
          <a:lstStyle/>
          <a:p>
            <a:pPr marL="273050" indent="-273050" algn="ctr">
              <a:spcBef>
                <a:spcPct val="20000"/>
              </a:spcBef>
              <a:buClr>
                <a:srgbClr val="0BD0D9"/>
              </a:buClr>
              <a:buSzPct val="95000"/>
              <a:defRPr/>
            </a:pPr>
            <a:r>
              <a:rPr lang="en-US" sz="4000" dirty="0">
                <a:latin typeface="+mn-lt"/>
              </a:rPr>
              <a:t>Mapping Systems and Data Overview</a:t>
            </a:r>
          </a:p>
        </p:txBody>
      </p:sp>
      <p:sp>
        <p:nvSpPr>
          <p:cNvPr id="11267" name="TextBox 2"/>
          <p:cNvSpPr txBox="1">
            <a:spLocks noChangeArrowheads="1"/>
          </p:cNvSpPr>
          <p:nvPr/>
        </p:nvSpPr>
        <p:spPr bwMode="auto">
          <a:xfrm>
            <a:off x="113835" y="931128"/>
            <a:ext cx="9030165" cy="4307398"/>
          </a:xfrm>
          <a:prstGeom prst="rect">
            <a:avLst/>
          </a:prstGeom>
          <a:noFill/>
          <a:ln w="9525">
            <a:noFill/>
            <a:miter lim="800000"/>
            <a:headEnd/>
            <a:tailEnd/>
          </a:ln>
        </p:spPr>
        <p:txBody>
          <a:bodyPr wrap="square">
            <a:spAutoFit/>
          </a:bodyPr>
          <a:lstStyle/>
          <a:p>
            <a:pPr marL="0" marR="0">
              <a:lnSpc>
                <a:spcPct val="200000"/>
              </a:lnSpc>
              <a:spcBef>
                <a:spcPts val="0"/>
              </a:spcBef>
              <a:spcAft>
                <a:spcPts val="0"/>
              </a:spcAft>
            </a:pPr>
            <a:r>
              <a:rPr lang="en-US" sz="1800" dirty="0">
                <a:solidFill>
                  <a:srgbClr val="0000FF"/>
                </a:solidFill>
                <a:effectLst/>
                <a:latin typeface="Arial" panose="020B0604020202020204" pitchFamily="34" charset="0"/>
                <a:ea typeface="Calibri" panose="020F0502020204030204" pitchFamily="34" charset="0"/>
              </a:rPr>
              <a:t>           </a:t>
            </a:r>
            <a:r>
              <a:rPr lang="en-US" sz="2000" dirty="0">
                <a:effectLst/>
                <a:ea typeface="Calibri" panose="020F0502020204030204" pitchFamily="34" charset="0"/>
                <a:cs typeface="Times New Roman" panose="02020603050405020304" pitchFamily="18" charset="0"/>
              </a:rPr>
              <a:t>5 minutes – Introduction to Mapping </a:t>
            </a:r>
          </a:p>
          <a:p>
            <a:pPr marL="0" marR="0">
              <a:lnSpc>
                <a:spcPct val="200000"/>
              </a:lnSpc>
              <a:spcBef>
                <a:spcPts val="0"/>
              </a:spcBef>
              <a:spcAft>
                <a:spcPts val="0"/>
              </a:spcAft>
            </a:pPr>
            <a:r>
              <a:rPr lang="en-US" sz="2000" dirty="0">
                <a:effectLst/>
                <a:ea typeface="Calibri" panose="020F0502020204030204" pitchFamily="34" charset="0"/>
                <a:cs typeface="Times New Roman" panose="02020603050405020304" pitchFamily="18" charset="0"/>
              </a:rPr>
              <a:t>           5 minutes – Overview of the Road Centerline data</a:t>
            </a:r>
          </a:p>
          <a:p>
            <a:pPr marL="0" marR="0">
              <a:lnSpc>
                <a:spcPct val="200000"/>
              </a:lnSpc>
              <a:spcBef>
                <a:spcPts val="0"/>
              </a:spcBef>
              <a:spcAft>
                <a:spcPts val="0"/>
              </a:spcAft>
            </a:pPr>
            <a:r>
              <a:rPr lang="en-US" sz="2000" dirty="0">
                <a:effectLst/>
                <a:ea typeface="Calibri" panose="020F0502020204030204" pitchFamily="34" charset="0"/>
                <a:cs typeface="Times New Roman" panose="02020603050405020304" pitchFamily="18" charset="0"/>
              </a:rPr>
              <a:t>          10 minutes – Town Highway Maps and Highway Mapping System</a:t>
            </a:r>
          </a:p>
          <a:p>
            <a:pPr marL="0" marR="0">
              <a:lnSpc>
                <a:spcPct val="200000"/>
              </a:lnSpc>
              <a:spcBef>
                <a:spcPts val="0"/>
              </a:spcBef>
              <a:spcAft>
                <a:spcPts val="0"/>
              </a:spcAft>
            </a:pPr>
            <a:r>
              <a:rPr lang="en-US" sz="2000" dirty="0">
                <a:effectLst/>
                <a:ea typeface="Calibri" panose="020F0502020204030204" pitchFamily="34" charset="0"/>
                <a:cs typeface="Times New Roman" panose="02020603050405020304" pitchFamily="18" charset="0"/>
              </a:rPr>
              <a:t>          10 minutes – Linear Reference System (ETE, TWN and ARNOLD) Generation</a:t>
            </a:r>
          </a:p>
          <a:p>
            <a:pPr marL="0" marR="0">
              <a:lnSpc>
                <a:spcPct val="200000"/>
              </a:lnSpc>
              <a:spcBef>
                <a:spcPts val="0"/>
              </a:spcBef>
              <a:spcAft>
                <a:spcPts val="0"/>
              </a:spcAft>
            </a:pPr>
            <a:r>
              <a:rPr lang="en-US" sz="2000" dirty="0">
                <a:effectLst/>
                <a:ea typeface="Calibri" panose="020F0502020204030204" pitchFamily="34" charset="0"/>
                <a:cs typeface="Times New Roman" panose="02020603050405020304" pitchFamily="18" charset="0"/>
              </a:rPr>
              <a:t>          10 minutes – Route Log System </a:t>
            </a:r>
          </a:p>
          <a:p>
            <a:pPr marL="0" marR="0">
              <a:lnSpc>
                <a:spcPct val="200000"/>
              </a:lnSpc>
              <a:spcBef>
                <a:spcPts val="0"/>
              </a:spcBef>
              <a:spcAft>
                <a:spcPts val="0"/>
              </a:spcAft>
            </a:pPr>
            <a:r>
              <a:rPr lang="en-US" sz="2000" dirty="0">
                <a:effectLst/>
                <a:ea typeface="Calibri" panose="020F0502020204030204" pitchFamily="34" charset="0"/>
                <a:cs typeface="Times New Roman" panose="02020603050405020304" pitchFamily="18" charset="0"/>
              </a:rPr>
              <a:t>          10 minutes – Event Tables and Management</a:t>
            </a:r>
          </a:p>
          <a:p>
            <a:pPr marL="0" marR="0">
              <a:lnSpc>
                <a:spcPct val="200000"/>
              </a:lnSpc>
              <a:spcBef>
                <a:spcPts val="0"/>
              </a:spcBef>
              <a:spcAft>
                <a:spcPts val="0"/>
              </a:spcAft>
            </a:pPr>
            <a:r>
              <a:rPr lang="en-US" sz="2000" dirty="0">
                <a:effectLst/>
                <a:ea typeface="Calibri" panose="020F0502020204030204" pitchFamily="34" charset="0"/>
                <a:cs typeface="Times New Roman" panose="02020603050405020304" pitchFamily="18" charset="0"/>
              </a:rPr>
              <a:t>          10 minutes – Discussion and any additional items</a:t>
            </a:r>
          </a:p>
        </p:txBody>
      </p:sp>
      <p:sp>
        <p:nvSpPr>
          <p:cNvPr id="2" name="Rectangle 1"/>
          <p:cNvSpPr/>
          <p:nvPr/>
        </p:nvSpPr>
        <p:spPr>
          <a:xfrm>
            <a:off x="3103680" y="6169709"/>
            <a:ext cx="5926485" cy="646331"/>
          </a:xfrm>
          <a:prstGeom prst="rect">
            <a:avLst/>
          </a:prstGeom>
        </p:spPr>
        <p:txBody>
          <a:bodyPr wrap="square">
            <a:spAutoFit/>
          </a:bodyPr>
          <a:lstStyle/>
          <a:p>
            <a:r>
              <a:rPr lang="en-US" dirty="0">
                <a:hlinkClick r:id="rId3"/>
              </a:rPr>
              <a:t>https://vtrans.vermont.gov/planning/maps/mileage-certificates</a:t>
            </a:r>
          </a:p>
          <a:p>
            <a:r>
              <a:rPr lang="en-US" dirty="0">
                <a:hlinkClick r:id="rId3"/>
              </a:rPr>
              <a:t>http://vtrans.vermont.gov/planning/maps/publications</a:t>
            </a:r>
            <a:endParaRPr lang="en-US" dirty="0"/>
          </a:p>
        </p:txBody>
      </p:sp>
      <p:sp>
        <p:nvSpPr>
          <p:cNvPr id="6" name="Slide Number Placeholder 1">
            <a:extLst>
              <a:ext uri="{FF2B5EF4-FFF2-40B4-BE49-F238E27FC236}">
                <a16:creationId xmlns:a16="http://schemas.microsoft.com/office/drawing/2014/main" id="{E08F1B81-A066-45F6-947A-E36682194B8E}"/>
              </a:ext>
            </a:extLst>
          </p:cNvPr>
          <p:cNvSpPr txBox="1">
            <a:spLocks/>
          </p:cNvSpPr>
          <p:nvPr/>
        </p:nvSpPr>
        <p:spPr>
          <a:xfrm>
            <a:off x="113835" y="6492875"/>
            <a:ext cx="27034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fld id="{7E2E4AAE-6C4F-419C-A8A7-676522726FF5}" type="slidenum">
              <a:rPr lang="en-US" smtClean="0"/>
              <a:pPr>
                <a:defRPr/>
              </a:pPr>
              <a:t>2</a:t>
            </a:fld>
            <a:endParaRPr lang="en-US" dirty="0"/>
          </a:p>
        </p:txBody>
      </p:sp>
      <p:pic>
        <p:nvPicPr>
          <p:cNvPr id="3" name="Picture 2" descr="A black background with a black square&#10;&#10;Description automatically generated with medium confidence">
            <a:extLst>
              <a:ext uri="{FF2B5EF4-FFF2-40B4-BE49-F238E27FC236}">
                <a16:creationId xmlns:a16="http://schemas.microsoft.com/office/drawing/2014/main" id="{E7A394BF-060A-5683-F107-62B295F751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529" y="6301036"/>
            <a:ext cx="1734592" cy="389637"/>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384175" y="139700"/>
            <a:ext cx="8229600" cy="868363"/>
          </a:xfrm>
          <a:prstGeom prst="rect">
            <a:avLst/>
          </a:prstGeom>
          <a:noFill/>
          <a:ln w="9525">
            <a:noFill/>
            <a:miter lim="800000"/>
            <a:headEnd/>
            <a:tailEnd/>
          </a:ln>
        </p:spPr>
        <p:txBody>
          <a:bodyPr/>
          <a:lstStyle/>
          <a:p>
            <a:pPr marL="273050" indent="-273050" algn="ctr">
              <a:spcBef>
                <a:spcPct val="20000"/>
              </a:spcBef>
              <a:buClr>
                <a:srgbClr val="0BD0D9"/>
              </a:buClr>
              <a:buSzPct val="95000"/>
              <a:defRPr/>
            </a:pPr>
            <a:r>
              <a:rPr lang="en-US" sz="4000" dirty="0">
                <a:latin typeface="+mn-lt"/>
              </a:rPr>
              <a:t>Mapping Section Overview</a:t>
            </a:r>
          </a:p>
        </p:txBody>
      </p:sp>
      <p:sp>
        <p:nvSpPr>
          <p:cNvPr id="11267" name="TextBox 2"/>
          <p:cNvSpPr txBox="1">
            <a:spLocks noChangeArrowheads="1"/>
          </p:cNvSpPr>
          <p:nvPr/>
        </p:nvSpPr>
        <p:spPr bwMode="auto">
          <a:xfrm>
            <a:off x="4137434" y="760491"/>
            <a:ext cx="4746681" cy="8833187"/>
          </a:xfrm>
          <a:prstGeom prst="rect">
            <a:avLst/>
          </a:prstGeom>
          <a:noFill/>
          <a:ln w="9525">
            <a:noFill/>
            <a:miter lim="800000"/>
            <a:headEnd/>
            <a:tailEnd/>
          </a:ln>
        </p:spPr>
        <p:txBody>
          <a:bodyPr wrap="square">
            <a:spAutoFit/>
          </a:bodyPr>
          <a:lstStyle/>
          <a:p>
            <a:r>
              <a:rPr lang="en-US" sz="2800" dirty="0"/>
              <a:t>Mapping Section Staff:</a:t>
            </a:r>
          </a:p>
          <a:p>
            <a:pPr lvl="1"/>
            <a:r>
              <a:rPr lang="en-US" sz="2000" dirty="0"/>
              <a:t>Johnathan Croft</a:t>
            </a:r>
          </a:p>
          <a:p>
            <a:pPr lvl="1"/>
            <a:r>
              <a:rPr lang="en-US" sz="2000" dirty="0"/>
              <a:t>Michael Trunzo</a:t>
            </a:r>
          </a:p>
          <a:p>
            <a:pPr lvl="1"/>
            <a:r>
              <a:rPr lang="en-US" sz="2000" dirty="0"/>
              <a:t>Kerry Alley</a:t>
            </a:r>
          </a:p>
          <a:p>
            <a:pPr lvl="1"/>
            <a:r>
              <a:rPr lang="en-US" sz="2000" dirty="0"/>
              <a:t>James Blouin</a:t>
            </a:r>
          </a:p>
          <a:p>
            <a:pPr lvl="1"/>
            <a:r>
              <a:rPr lang="en-US" sz="2000" dirty="0"/>
              <a:t>Pam DeAndrea</a:t>
            </a:r>
          </a:p>
          <a:p>
            <a:pPr>
              <a:buFont typeface="Arial" charset="0"/>
              <a:buNone/>
            </a:pPr>
            <a:endParaRPr lang="en-US" sz="1200" dirty="0"/>
          </a:p>
          <a:p>
            <a:pPr>
              <a:buFont typeface="Arial" charset="0"/>
              <a:buNone/>
            </a:pPr>
            <a:r>
              <a:rPr lang="en-US" sz="2800" dirty="0"/>
              <a:t>Core Tasks:</a:t>
            </a:r>
          </a:p>
          <a:p>
            <a:pPr lvl="1"/>
            <a:r>
              <a:rPr lang="en-US" sz="2000" dirty="0"/>
              <a:t>Mileage Certificates</a:t>
            </a:r>
          </a:p>
          <a:p>
            <a:pPr lvl="1"/>
            <a:r>
              <a:rPr lang="en-US" sz="2000" dirty="0"/>
              <a:t>Annual Mileage Summary</a:t>
            </a:r>
          </a:p>
          <a:p>
            <a:pPr lvl="1"/>
            <a:r>
              <a:rPr lang="en-US" sz="2000" dirty="0"/>
              <a:t>Certified Public Highway Mileage</a:t>
            </a:r>
          </a:p>
          <a:p>
            <a:pPr lvl="1"/>
            <a:r>
              <a:rPr lang="en-US" sz="2000" dirty="0"/>
              <a:t>Town Highway Maps</a:t>
            </a:r>
          </a:p>
          <a:p>
            <a:pPr lvl="1"/>
            <a:r>
              <a:rPr lang="en-US" sz="2000" dirty="0"/>
              <a:t>Route Logs</a:t>
            </a:r>
          </a:p>
          <a:p>
            <a:pPr lvl="1"/>
            <a:r>
              <a:rPr lang="en-US" sz="2000" dirty="0"/>
              <a:t>Linear Reference System</a:t>
            </a:r>
          </a:p>
          <a:p>
            <a:pPr lvl="1"/>
            <a:r>
              <a:rPr lang="en-US" sz="2000" dirty="0"/>
              <a:t>Functional Class &amp; NHS highways</a:t>
            </a:r>
          </a:p>
          <a:p>
            <a:pPr lvl="1"/>
            <a:r>
              <a:rPr lang="en-US" sz="2000" dirty="0"/>
              <a:t>Federal Aid Urban Areas</a:t>
            </a:r>
          </a:p>
          <a:p>
            <a:pPr lvl="1"/>
            <a:r>
              <a:rPr lang="en-US" sz="2000" dirty="0"/>
              <a:t>MIRE</a:t>
            </a:r>
          </a:p>
          <a:p>
            <a:pPr lvl="1"/>
            <a:r>
              <a:rPr lang="en-US" sz="2000" dirty="0"/>
              <a:t>Intersections</a:t>
            </a:r>
          </a:p>
          <a:p>
            <a:pPr lvl="1"/>
            <a:endParaRPr lang="en-US" sz="2000" dirty="0"/>
          </a:p>
          <a:p>
            <a:pPr lvl="1"/>
            <a:endParaRPr lang="en-US" sz="2000" dirty="0"/>
          </a:p>
          <a:p>
            <a:pPr>
              <a:buFont typeface="Arial" charset="0"/>
              <a:buNone/>
            </a:pPr>
            <a:endParaRPr lang="en-US" sz="2800" dirty="0"/>
          </a:p>
          <a:p>
            <a:pPr>
              <a:buFont typeface="Arial" charset="0"/>
              <a:buNone/>
            </a:pPr>
            <a:endParaRPr lang="en-US" sz="2800" dirty="0"/>
          </a:p>
          <a:p>
            <a:pPr>
              <a:buFont typeface="Arial" charset="0"/>
              <a:buNone/>
            </a:pPr>
            <a:endParaRPr lang="en-US" sz="2800" dirty="0"/>
          </a:p>
          <a:p>
            <a:pPr>
              <a:buFont typeface="Arial" charset="0"/>
              <a:buNone/>
            </a:pPr>
            <a:endParaRPr lang="en-US" sz="2800" dirty="0"/>
          </a:p>
          <a:p>
            <a:pPr>
              <a:buFont typeface="Arial" charset="0"/>
              <a:buNone/>
            </a:pPr>
            <a:r>
              <a:rPr lang="en-US" sz="2800" dirty="0"/>
              <a:t> </a:t>
            </a:r>
          </a:p>
        </p:txBody>
      </p:sp>
      <p:sp>
        <p:nvSpPr>
          <p:cNvPr id="2" name="Rectangle 1"/>
          <p:cNvSpPr/>
          <p:nvPr/>
        </p:nvSpPr>
        <p:spPr>
          <a:xfrm>
            <a:off x="5142252" y="6345867"/>
            <a:ext cx="3883391" cy="369332"/>
          </a:xfrm>
          <a:prstGeom prst="rect">
            <a:avLst/>
          </a:prstGeom>
        </p:spPr>
        <p:txBody>
          <a:bodyPr wrap="square">
            <a:spAutoFit/>
          </a:bodyPr>
          <a:lstStyle/>
          <a:p>
            <a:pPr algn="r"/>
            <a:r>
              <a:rPr lang="en-US" dirty="0">
                <a:hlinkClick r:id="rId3"/>
              </a:rPr>
              <a:t>VTrans Mapping Section Overview</a:t>
            </a:r>
            <a:endParaRPr lang="en-US" dirty="0"/>
          </a:p>
        </p:txBody>
      </p:sp>
      <p:sp>
        <p:nvSpPr>
          <p:cNvPr id="6" name="Slide Number Placeholder 1">
            <a:extLst>
              <a:ext uri="{FF2B5EF4-FFF2-40B4-BE49-F238E27FC236}">
                <a16:creationId xmlns:a16="http://schemas.microsoft.com/office/drawing/2014/main" id="{E08F1B81-A066-45F6-947A-E36682194B8E}"/>
              </a:ext>
            </a:extLst>
          </p:cNvPr>
          <p:cNvSpPr txBox="1">
            <a:spLocks/>
          </p:cNvSpPr>
          <p:nvPr/>
        </p:nvSpPr>
        <p:spPr>
          <a:xfrm>
            <a:off x="113835" y="6492875"/>
            <a:ext cx="27034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fld id="{7E2E4AAE-6C4F-419C-A8A7-676522726FF5}" type="slidenum">
              <a:rPr lang="en-US" smtClean="0"/>
              <a:pPr>
                <a:defRPr/>
              </a:pPr>
              <a:t>3</a:t>
            </a:fld>
            <a:endParaRPr lang="en-US" dirty="0"/>
          </a:p>
        </p:txBody>
      </p:sp>
      <p:pic>
        <p:nvPicPr>
          <p:cNvPr id="3" name="Picture 2">
            <a:extLst>
              <a:ext uri="{FF2B5EF4-FFF2-40B4-BE49-F238E27FC236}">
                <a16:creationId xmlns:a16="http://schemas.microsoft.com/office/drawing/2014/main" id="{A1D56571-EDAB-72AF-EA65-9D1AD1CF9436}"/>
              </a:ext>
            </a:extLst>
          </p:cNvPr>
          <p:cNvPicPr>
            <a:picLocks noChangeAspect="1"/>
          </p:cNvPicPr>
          <p:nvPr/>
        </p:nvPicPr>
        <p:blipFill rotWithShape="1">
          <a:blip r:embed="rId4"/>
          <a:srcRect l="7500" t="14584" r="60938" b="4514"/>
          <a:stretch/>
        </p:blipFill>
        <p:spPr>
          <a:xfrm>
            <a:off x="909593" y="838023"/>
            <a:ext cx="2648104" cy="2036331"/>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2A905EB5-09D7-ABBE-BD82-7326D74CF6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529" y="6301036"/>
            <a:ext cx="1734592" cy="389637"/>
          </a:xfrm>
          <a:prstGeom prst="rect">
            <a:avLst/>
          </a:prstGeom>
        </p:spPr>
      </p:pic>
      <p:pic>
        <p:nvPicPr>
          <p:cNvPr id="14" name="Picture 13">
            <a:extLst>
              <a:ext uri="{FF2B5EF4-FFF2-40B4-BE49-F238E27FC236}">
                <a16:creationId xmlns:a16="http://schemas.microsoft.com/office/drawing/2014/main" id="{8F5BAAF5-A08A-1876-9142-3DC68130D911}"/>
              </a:ext>
            </a:extLst>
          </p:cNvPr>
          <p:cNvPicPr>
            <a:picLocks noChangeAspect="1"/>
          </p:cNvPicPr>
          <p:nvPr/>
        </p:nvPicPr>
        <p:blipFill>
          <a:blip r:embed="rId6"/>
          <a:stretch>
            <a:fillRect/>
          </a:stretch>
        </p:blipFill>
        <p:spPr>
          <a:xfrm>
            <a:off x="2290116" y="4064787"/>
            <a:ext cx="2208859" cy="2472167"/>
          </a:xfrm>
          <a:prstGeom prst="rect">
            <a:avLst/>
          </a:prstGeom>
        </p:spPr>
      </p:pic>
      <p:pic>
        <p:nvPicPr>
          <p:cNvPr id="11" name="Picture 10" descr="Table&#10;&#10;Description automatically generated">
            <a:extLst>
              <a:ext uri="{FF2B5EF4-FFF2-40B4-BE49-F238E27FC236}">
                <a16:creationId xmlns:a16="http://schemas.microsoft.com/office/drawing/2014/main" id="{49C5F457-28FA-5707-7965-E89A3AC35B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8529" y="2907874"/>
            <a:ext cx="2404807" cy="3112103"/>
          </a:xfrm>
          <a:prstGeom prst="rect">
            <a:avLst/>
          </a:prstGeom>
          <a:ln>
            <a:solidFill>
              <a:schemeClr val="accent1"/>
            </a:solidFill>
          </a:ln>
        </p:spPr>
      </p:pic>
    </p:spTree>
    <p:extLst>
      <p:ext uri="{BB962C8B-B14F-4D97-AF65-F5344CB8AC3E}">
        <p14:creationId xmlns:p14="http://schemas.microsoft.com/office/powerpoint/2010/main" val="64271713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384175" y="139700"/>
            <a:ext cx="8229600" cy="868363"/>
          </a:xfrm>
          <a:prstGeom prst="rect">
            <a:avLst/>
          </a:prstGeom>
          <a:noFill/>
          <a:ln w="9525">
            <a:noFill/>
            <a:miter lim="800000"/>
            <a:headEnd/>
            <a:tailEnd/>
          </a:ln>
        </p:spPr>
        <p:txBody>
          <a:bodyPr/>
          <a:lstStyle/>
          <a:p>
            <a:pPr marL="273050" indent="-273050" algn="ctr">
              <a:spcBef>
                <a:spcPct val="20000"/>
              </a:spcBef>
              <a:buClr>
                <a:srgbClr val="0BD0D9"/>
              </a:buClr>
              <a:buSzPct val="95000"/>
              <a:defRPr/>
            </a:pPr>
            <a:r>
              <a:rPr lang="en-US" sz="4000" dirty="0">
                <a:latin typeface="+mn-lt"/>
              </a:rPr>
              <a:t>Master Road Centerline - RDSMALL</a:t>
            </a:r>
          </a:p>
        </p:txBody>
      </p:sp>
      <p:sp>
        <p:nvSpPr>
          <p:cNvPr id="19459" name="TextBox 2"/>
          <p:cNvSpPr txBox="1">
            <a:spLocks noChangeArrowheads="1"/>
          </p:cNvSpPr>
          <p:nvPr/>
        </p:nvSpPr>
        <p:spPr bwMode="auto">
          <a:xfrm>
            <a:off x="4572000" y="845101"/>
            <a:ext cx="4499572" cy="4693593"/>
          </a:xfrm>
          <a:prstGeom prst="rect">
            <a:avLst/>
          </a:prstGeom>
          <a:noFill/>
          <a:ln w="9525">
            <a:noFill/>
            <a:miter lim="800000"/>
            <a:headEnd/>
            <a:tailEnd/>
          </a:ln>
        </p:spPr>
        <p:txBody>
          <a:bodyPr wrap="square">
            <a:spAutoFit/>
          </a:bodyPr>
          <a:lstStyle/>
          <a:p>
            <a:r>
              <a:rPr lang="en-US" sz="2300" dirty="0"/>
              <a:t>The master road centerline data layer – RDSMALL is the core dataset used to manage classified highway mileage, generate the linear reference system, produce the Town Highway Maps, meet MIRE requirements, foundation for intersections,  many downstream products.</a:t>
            </a:r>
          </a:p>
          <a:p>
            <a:endParaRPr lang="en-US" sz="2300" dirty="0"/>
          </a:p>
          <a:p>
            <a:r>
              <a:rPr lang="en-US" sz="2300" dirty="0"/>
              <a:t>Single seamless statewide dataset</a:t>
            </a:r>
          </a:p>
          <a:p>
            <a:r>
              <a:rPr lang="en-US" sz="2300" dirty="0"/>
              <a:t>Managed in </a:t>
            </a:r>
            <a:r>
              <a:rPr lang="en-US" sz="2300" dirty="0" err="1"/>
              <a:t>ArcSDE</a:t>
            </a:r>
            <a:r>
              <a:rPr lang="en-US" sz="2300" dirty="0"/>
              <a:t> – SQL Server</a:t>
            </a:r>
          </a:p>
          <a:p>
            <a:r>
              <a:rPr lang="en-US" sz="2300" dirty="0"/>
              <a:t>Multi-user versioned GDB </a:t>
            </a:r>
            <a:endParaRPr lang="en-US" sz="2300" b="1" dirty="0"/>
          </a:p>
        </p:txBody>
      </p:sp>
      <p:sp>
        <p:nvSpPr>
          <p:cNvPr id="6" name="Slide Number Placeholder 1">
            <a:extLst>
              <a:ext uri="{FF2B5EF4-FFF2-40B4-BE49-F238E27FC236}">
                <a16:creationId xmlns:a16="http://schemas.microsoft.com/office/drawing/2014/main" id="{131E2E70-3FE1-40B6-87F9-669AC07D1FB8}"/>
              </a:ext>
            </a:extLst>
          </p:cNvPr>
          <p:cNvSpPr txBox="1">
            <a:spLocks/>
          </p:cNvSpPr>
          <p:nvPr/>
        </p:nvSpPr>
        <p:spPr>
          <a:xfrm>
            <a:off x="0" y="6492875"/>
            <a:ext cx="384175"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fld id="{7E2E4AAE-6C4F-419C-A8A7-676522726FF5}" type="slidenum">
              <a:rPr lang="en-US" smtClean="0"/>
              <a:pPr>
                <a:defRPr/>
              </a:pPr>
              <a:t>4</a:t>
            </a:fld>
            <a:endParaRPr lang="en-US" dirty="0"/>
          </a:p>
        </p:txBody>
      </p:sp>
      <p:pic>
        <p:nvPicPr>
          <p:cNvPr id="5" name="Picture 4" descr="A diagram of a road centerline data&#10;&#10;Description automatically generated">
            <a:extLst>
              <a:ext uri="{FF2B5EF4-FFF2-40B4-BE49-F238E27FC236}">
                <a16:creationId xmlns:a16="http://schemas.microsoft.com/office/drawing/2014/main" id="{9423E564-8DE8-CDC9-4F09-FB330442F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175" y="3085544"/>
            <a:ext cx="3874612" cy="2966408"/>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9C4E619C-A4BF-598B-B24B-4CDDD0EFDF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529" y="6301036"/>
            <a:ext cx="1734592" cy="389637"/>
          </a:xfrm>
          <a:prstGeom prst="rect">
            <a:avLst/>
          </a:prstGeom>
        </p:spPr>
      </p:pic>
      <p:sp>
        <p:nvSpPr>
          <p:cNvPr id="9" name="TextBox 8">
            <a:extLst>
              <a:ext uri="{FF2B5EF4-FFF2-40B4-BE49-F238E27FC236}">
                <a16:creationId xmlns:a16="http://schemas.microsoft.com/office/drawing/2014/main" id="{76178FD5-7266-EB30-211A-F11F617B266D}"/>
              </a:ext>
            </a:extLst>
          </p:cNvPr>
          <p:cNvSpPr txBox="1"/>
          <p:nvPr/>
        </p:nvSpPr>
        <p:spPr>
          <a:xfrm>
            <a:off x="5341545" y="6012899"/>
            <a:ext cx="2927276" cy="646331"/>
          </a:xfrm>
          <a:prstGeom prst="rect">
            <a:avLst/>
          </a:prstGeom>
          <a:noFill/>
        </p:spPr>
        <p:txBody>
          <a:bodyPr wrap="none" rtlCol="0">
            <a:spAutoFit/>
          </a:bodyPr>
          <a:lstStyle/>
          <a:p>
            <a:r>
              <a:rPr lang="en-US" dirty="0">
                <a:hlinkClick r:id="rId5"/>
              </a:rPr>
              <a:t>VTrans Road Centerline Data</a:t>
            </a:r>
            <a:endParaRPr lang="en-US" dirty="0"/>
          </a:p>
          <a:p>
            <a:r>
              <a:rPr lang="en-US" dirty="0">
                <a:hlinkClick r:id="rId6"/>
              </a:rPr>
              <a:t>Road Centerline User Guide</a:t>
            </a:r>
            <a:endParaRPr lang="en-US" dirty="0"/>
          </a:p>
        </p:txBody>
      </p:sp>
      <p:pic>
        <p:nvPicPr>
          <p:cNvPr id="11" name="Picture 10">
            <a:extLst>
              <a:ext uri="{FF2B5EF4-FFF2-40B4-BE49-F238E27FC236}">
                <a16:creationId xmlns:a16="http://schemas.microsoft.com/office/drawing/2014/main" id="{AA330157-28FE-DB2B-F38B-61DF89EEC270}"/>
              </a:ext>
            </a:extLst>
          </p:cNvPr>
          <p:cNvPicPr>
            <a:picLocks noChangeAspect="1"/>
          </p:cNvPicPr>
          <p:nvPr/>
        </p:nvPicPr>
        <p:blipFill>
          <a:blip r:embed="rId7"/>
          <a:stretch>
            <a:fillRect/>
          </a:stretch>
        </p:blipFill>
        <p:spPr>
          <a:xfrm>
            <a:off x="148529" y="797826"/>
            <a:ext cx="2024706" cy="1574182"/>
          </a:xfrm>
          <a:prstGeom prst="rect">
            <a:avLst/>
          </a:prstGeom>
        </p:spPr>
      </p:pic>
      <p:pic>
        <p:nvPicPr>
          <p:cNvPr id="13" name="Picture 12">
            <a:extLst>
              <a:ext uri="{FF2B5EF4-FFF2-40B4-BE49-F238E27FC236}">
                <a16:creationId xmlns:a16="http://schemas.microsoft.com/office/drawing/2014/main" id="{D3806EE6-C9E2-A55B-6DD0-4F7A12A2FCCD}"/>
              </a:ext>
            </a:extLst>
          </p:cNvPr>
          <p:cNvPicPr>
            <a:picLocks noChangeAspect="1"/>
          </p:cNvPicPr>
          <p:nvPr/>
        </p:nvPicPr>
        <p:blipFill>
          <a:blip r:embed="rId8"/>
          <a:stretch>
            <a:fillRect/>
          </a:stretch>
        </p:blipFill>
        <p:spPr>
          <a:xfrm>
            <a:off x="1429536" y="1103982"/>
            <a:ext cx="3069439" cy="1744681"/>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384175" y="139700"/>
            <a:ext cx="8229600" cy="868363"/>
          </a:xfrm>
          <a:prstGeom prst="rect">
            <a:avLst/>
          </a:prstGeom>
          <a:noFill/>
          <a:ln w="9525">
            <a:noFill/>
            <a:miter lim="800000"/>
            <a:headEnd/>
            <a:tailEnd/>
          </a:ln>
        </p:spPr>
        <p:txBody>
          <a:bodyPr/>
          <a:lstStyle/>
          <a:p>
            <a:pPr marL="273050" indent="-273050" algn="ctr">
              <a:spcBef>
                <a:spcPct val="20000"/>
              </a:spcBef>
              <a:buClr>
                <a:srgbClr val="0BD0D9"/>
              </a:buClr>
              <a:buSzPct val="95000"/>
              <a:defRPr/>
            </a:pPr>
            <a:r>
              <a:rPr lang="en-US" sz="4000" dirty="0">
                <a:latin typeface="+mn-lt"/>
              </a:rPr>
              <a:t>Town Highway Maps &amp; HMS</a:t>
            </a:r>
          </a:p>
        </p:txBody>
      </p:sp>
      <p:sp>
        <p:nvSpPr>
          <p:cNvPr id="12291" name="TextBox 2"/>
          <p:cNvSpPr txBox="1">
            <a:spLocks noChangeArrowheads="1"/>
          </p:cNvSpPr>
          <p:nvPr/>
        </p:nvSpPr>
        <p:spPr bwMode="auto">
          <a:xfrm>
            <a:off x="162482" y="897308"/>
            <a:ext cx="3412279" cy="2677656"/>
          </a:xfrm>
          <a:prstGeom prst="rect">
            <a:avLst/>
          </a:prstGeom>
          <a:noFill/>
          <a:ln w="9525">
            <a:noFill/>
            <a:miter lim="800000"/>
            <a:headEnd/>
            <a:tailEnd/>
          </a:ln>
        </p:spPr>
        <p:txBody>
          <a:bodyPr wrap="square">
            <a:spAutoFit/>
          </a:bodyPr>
          <a:lstStyle/>
          <a:p>
            <a:pPr>
              <a:buFont typeface="Arial" charset="0"/>
              <a:buNone/>
            </a:pPr>
            <a:r>
              <a:rPr lang="en-US" sz="2800" dirty="0"/>
              <a:t>The Mapping Section produces 319 individual Town Highway Maps of each municipality in Vermont.</a:t>
            </a:r>
          </a:p>
        </p:txBody>
      </p:sp>
      <p:pic>
        <p:nvPicPr>
          <p:cNvPr id="3" name="Picture 2"/>
          <p:cNvPicPr>
            <a:picLocks noChangeAspect="1"/>
          </p:cNvPicPr>
          <p:nvPr/>
        </p:nvPicPr>
        <p:blipFill rotWithShape="1">
          <a:blip r:embed="rId3"/>
          <a:srcRect l="1402" t="4381" r="52991" b="7769"/>
          <a:stretch/>
        </p:blipFill>
        <p:spPr>
          <a:xfrm>
            <a:off x="3623417" y="897308"/>
            <a:ext cx="5290574" cy="4076343"/>
          </a:xfrm>
          <a:prstGeom prst="rect">
            <a:avLst/>
          </a:prstGeom>
        </p:spPr>
      </p:pic>
      <p:pic>
        <p:nvPicPr>
          <p:cNvPr id="4" name="Picture 3"/>
          <p:cNvPicPr>
            <a:picLocks noChangeAspect="1"/>
          </p:cNvPicPr>
          <p:nvPr/>
        </p:nvPicPr>
        <p:blipFill rotWithShape="1">
          <a:blip r:embed="rId4"/>
          <a:srcRect l="8371" t="14478" r="59144" b="4495"/>
          <a:stretch/>
        </p:blipFill>
        <p:spPr>
          <a:xfrm>
            <a:off x="101793" y="3689531"/>
            <a:ext cx="3085788" cy="3078733"/>
          </a:xfrm>
          <a:prstGeom prst="rect">
            <a:avLst/>
          </a:prstGeom>
        </p:spPr>
      </p:pic>
      <p:pic>
        <p:nvPicPr>
          <p:cNvPr id="5" name="Picture 4"/>
          <p:cNvPicPr>
            <a:picLocks noChangeAspect="1"/>
          </p:cNvPicPr>
          <p:nvPr/>
        </p:nvPicPr>
        <p:blipFill rotWithShape="1">
          <a:blip r:embed="rId5"/>
          <a:srcRect l="4095" t="15830" r="53925" b="5198"/>
          <a:stretch/>
        </p:blipFill>
        <p:spPr>
          <a:xfrm>
            <a:off x="3357696" y="5136864"/>
            <a:ext cx="1842842" cy="1386672"/>
          </a:xfrm>
          <a:prstGeom prst="rect">
            <a:avLst/>
          </a:prstGeom>
        </p:spPr>
      </p:pic>
      <p:pic>
        <p:nvPicPr>
          <p:cNvPr id="6" name="Picture 5"/>
          <p:cNvPicPr>
            <a:picLocks noChangeAspect="1"/>
          </p:cNvPicPr>
          <p:nvPr/>
        </p:nvPicPr>
        <p:blipFill rotWithShape="1">
          <a:blip r:embed="rId6"/>
          <a:srcRect l="4202" t="15596" r="53738" b="4732"/>
          <a:stretch/>
        </p:blipFill>
        <p:spPr>
          <a:xfrm>
            <a:off x="5287043" y="5136864"/>
            <a:ext cx="1830102" cy="1386672"/>
          </a:xfrm>
          <a:prstGeom prst="rect">
            <a:avLst/>
          </a:prstGeom>
        </p:spPr>
      </p:pic>
      <p:pic>
        <p:nvPicPr>
          <p:cNvPr id="8" name="Picture 7"/>
          <p:cNvPicPr>
            <a:picLocks noChangeAspect="1"/>
          </p:cNvPicPr>
          <p:nvPr/>
        </p:nvPicPr>
        <p:blipFill rotWithShape="1">
          <a:blip r:embed="rId7"/>
          <a:srcRect l="4202" t="16063" r="53738" b="4965"/>
          <a:stretch/>
        </p:blipFill>
        <p:spPr>
          <a:xfrm>
            <a:off x="7203650" y="5136864"/>
            <a:ext cx="1846346" cy="1386672"/>
          </a:xfrm>
          <a:prstGeom prst="rect">
            <a:avLst/>
          </a:prstGeom>
        </p:spPr>
      </p:pic>
      <p:sp>
        <p:nvSpPr>
          <p:cNvPr id="2" name="Rectangle 1"/>
          <p:cNvSpPr/>
          <p:nvPr/>
        </p:nvSpPr>
        <p:spPr>
          <a:xfrm>
            <a:off x="3554028" y="6445098"/>
            <a:ext cx="5256079" cy="646331"/>
          </a:xfrm>
          <a:prstGeom prst="rect">
            <a:avLst/>
          </a:prstGeom>
        </p:spPr>
        <p:txBody>
          <a:bodyPr wrap="square">
            <a:spAutoFit/>
          </a:bodyPr>
          <a:lstStyle/>
          <a:p>
            <a:r>
              <a:rPr lang="en-US" dirty="0">
                <a:hlinkClick r:id="rId8"/>
              </a:rPr>
              <a:t>https://vtrans.vermont.gov/planning/maps/town-maps</a:t>
            </a:r>
            <a:endParaRPr lang="en-US" dirty="0"/>
          </a:p>
          <a:p>
            <a:endParaRPr lang="en-US" dirty="0"/>
          </a:p>
        </p:txBody>
      </p:sp>
      <p:sp>
        <p:nvSpPr>
          <p:cNvPr id="10" name="Slide Number Placeholder 1">
            <a:extLst>
              <a:ext uri="{FF2B5EF4-FFF2-40B4-BE49-F238E27FC236}">
                <a16:creationId xmlns:a16="http://schemas.microsoft.com/office/drawing/2014/main" id="{E199CE33-28F6-468F-B563-34C4E860A1A3}"/>
              </a:ext>
            </a:extLst>
          </p:cNvPr>
          <p:cNvSpPr txBox="1">
            <a:spLocks/>
          </p:cNvSpPr>
          <p:nvPr/>
        </p:nvSpPr>
        <p:spPr>
          <a:xfrm>
            <a:off x="8763000" y="6508206"/>
            <a:ext cx="7620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fld id="{7E2E4AAE-6C4F-419C-A8A7-676522726FF5}" type="slidenum">
              <a:rPr lang="en-US" smtClean="0"/>
              <a:pPr>
                <a:defRPr/>
              </a:pPr>
              <a:t>5</a:t>
            </a:fld>
            <a:endParaRPr lang="en-US" dirty="0"/>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0" y="139700"/>
            <a:ext cx="9144000" cy="1263346"/>
          </a:xfrm>
          <a:prstGeom prst="rect">
            <a:avLst/>
          </a:prstGeom>
          <a:noFill/>
          <a:ln w="9525">
            <a:noFill/>
            <a:miter lim="800000"/>
            <a:headEnd/>
            <a:tailEnd/>
          </a:ln>
        </p:spPr>
        <p:txBody>
          <a:bodyPr/>
          <a:lstStyle/>
          <a:p>
            <a:pPr marL="273050" indent="-273050" algn="ctr">
              <a:spcBef>
                <a:spcPct val="20000"/>
              </a:spcBef>
              <a:buClr>
                <a:srgbClr val="0BD0D9"/>
              </a:buClr>
              <a:buSzPct val="95000"/>
              <a:defRPr/>
            </a:pPr>
            <a:r>
              <a:rPr lang="en-US" sz="3600" dirty="0">
                <a:latin typeface="+mn-lt"/>
              </a:rPr>
              <a:t>Linear Reference System </a:t>
            </a:r>
          </a:p>
        </p:txBody>
      </p:sp>
      <p:sp>
        <p:nvSpPr>
          <p:cNvPr id="19459" name="TextBox 2"/>
          <p:cNvSpPr txBox="1">
            <a:spLocks noChangeArrowheads="1"/>
          </p:cNvSpPr>
          <p:nvPr/>
        </p:nvSpPr>
        <p:spPr bwMode="auto">
          <a:xfrm>
            <a:off x="3992578" y="905232"/>
            <a:ext cx="5051834" cy="4832092"/>
          </a:xfrm>
          <a:prstGeom prst="rect">
            <a:avLst/>
          </a:prstGeom>
          <a:noFill/>
          <a:ln w="9525">
            <a:noFill/>
            <a:miter lim="800000"/>
            <a:headEnd/>
            <a:tailEnd/>
          </a:ln>
        </p:spPr>
        <p:txBody>
          <a:bodyPr wrap="square">
            <a:spAutoFit/>
          </a:bodyPr>
          <a:lstStyle/>
          <a:p>
            <a:r>
              <a:rPr lang="en-US" sz="2200" dirty="0"/>
              <a:t>VTrans Linear Reference System (LRS) is created every 6 months through a scripted process using the road centerlines and calibration points for the federal aid system highways.  2 linear reference methods are created, the town-based (TWN) that is based on routes that re-zero at town boundaries and the end-to-end (ETE) that is are cumulative routes.   The All Roads Network of Linear-referenced Data (ARNOLD) is generated once a year by fusing the ETE LRM and the local roads LRM that is generated through an automated process. </a:t>
            </a:r>
          </a:p>
        </p:txBody>
      </p:sp>
      <p:sp>
        <p:nvSpPr>
          <p:cNvPr id="8" name="Slide Number Placeholder 1">
            <a:extLst>
              <a:ext uri="{FF2B5EF4-FFF2-40B4-BE49-F238E27FC236}">
                <a16:creationId xmlns:a16="http://schemas.microsoft.com/office/drawing/2014/main" id="{BE900A37-4DD6-4C5A-8A75-DC1608283D65}"/>
              </a:ext>
            </a:extLst>
          </p:cNvPr>
          <p:cNvSpPr txBox="1">
            <a:spLocks/>
          </p:cNvSpPr>
          <p:nvPr/>
        </p:nvSpPr>
        <p:spPr>
          <a:xfrm>
            <a:off x="0" y="6506677"/>
            <a:ext cx="561975"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fld id="{7E2E4AAE-6C4F-419C-A8A7-676522726FF5}" type="slidenum">
              <a:rPr lang="en-US" smtClean="0"/>
              <a:pPr>
                <a:defRPr/>
              </a:pPr>
              <a:t>6</a:t>
            </a:fld>
            <a:endParaRPr lang="en-US" dirty="0"/>
          </a:p>
        </p:txBody>
      </p:sp>
      <p:sp>
        <p:nvSpPr>
          <p:cNvPr id="2" name="TextBox 1">
            <a:extLst>
              <a:ext uri="{FF2B5EF4-FFF2-40B4-BE49-F238E27FC236}">
                <a16:creationId xmlns:a16="http://schemas.microsoft.com/office/drawing/2014/main" id="{BA7C7B84-17C3-9978-8D4B-9124E9C333B2}"/>
              </a:ext>
            </a:extLst>
          </p:cNvPr>
          <p:cNvSpPr txBox="1"/>
          <p:nvPr/>
        </p:nvSpPr>
        <p:spPr>
          <a:xfrm>
            <a:off x="452674" y="905232"/>
            <a:ext cx="3312061" cy="2831544"/>
          </a:xfrm>
          <a:prstGeom prst="rect">
            <a:avLst/>
          </a:prstGeom>
          <a:noFill/>
        </p:spPr>
        <p:txBody>
          <a:bodyPr wrap="none" rtlCol="0">
            <a:spAutoFit/>
          </a:bodyPr>
          <a:lstStyle/>
          <a:p>
            <a:pPr>
              <a:lnSpc>
                <a:spcPct val="200000"/>
              </a:lnSpc>
            </a:pPr>
            <a:r>
              <a:rPr lang="en-US" sz="2000" dirty="0"/>
              <a:t>TWN – Town-Based LRM</a:t>
            </a:r>
          </a:p>
          <a:p>
            <a:pPr>
              <a:lnSpc>
                <a:spcPct val="200000"/>
              </a:lnSpc>
            </a:pPr>
            <a:r>
              <a:rPr lang="en-US" sz="2000" dirty="0"/>
              <a:t>ETE – End-To-End LRM</a:t>
            </a:r>
          </a:p>
          <a:p>
            <a:pPr>
              <a:lnSpc>
                <a:spcPct val="200000"/>
              </a:lnSpc>
            </a:pPr>
            <a:r>
              <a:rPr lang="en-US" sz="2000" dirty="0"/>
              <a:t>ARNOLD – All Roads</a:t>
            </a:r>
          </a:p>
          <a:p>
            <a:pPr>
              <a:lnSpc>
                <a:spcPct val="200000"/>
              </a:lnSpc>
            </a:pPr>
            <a:r>
              <a:rPr lang="en-US" sz="2000" dirty="0"/>
              <a:t>Master Route Definition Table</a:t>
            </a:r>
          </a:p>
          <a:p>
            <a:endParaRPr lang="en-US" dirty="0"/>
          </a:p>
        </p:txBody>
      </p:sp>
      <p:sp>
        <p:nvSpPr>
          <p:cNvPr id="3" name="TextBox 2">
            <a:extLst>
              <a:ext uri="{FF2B5EF4-FFF2-40B4-BE49-F238E27FC236}">
                <a16:creationId xmlns:a16="http://schemas.microsoft.com/office/drawing/2014/main" id="{A7A0002A-211D-E69C-683D-0B90E03E2F40}"/>
              </a:ext>
            </a:extLst>
          </p:cNvPr>
          <p:cNvSpPr txBox="1"/>
          <p:nvPr/>
        </p:nvSpPr>
        <p:spPr>
          <a:xfrm>
            <a:off x="3093535" y="5848637"/>
            <a:ext cx="5799729" cy="1023165"/>
          </a:xfrm>
          <a:prstGeom prst="rect">
            <a:avLst/>
          </a:prstGeom>
          <a:noFill/>
        </p:spPr>
        <p:txBody>
          <a:bodyPr wrap="none" rtlCol="0">
            <a:spAutoFit/>
          </a:bodyPr>
          <a:lstStyle/>
          <a:p>
            <a:pPr algn="r">
              <a:lnSpc>
                <a:spcPct val="150000"/>
              </a:lnSpc>
            </a:pPr>
            <a:r>
              <a:rPr lang="en-US" sz="1400" b="1" dirty="0">
                <a:cs typeface="Times New Roman" panose="02020603050405020304" pitchFamily="18" charset="0"/>
                <a:hlinkClick r:id="rId3"/>
              </a:rPr>
              <a:t>Linear Reference System and Linear Reference Methods Data Dictionary</a:t>
            </a:r>
            <a:endParaRPr lang="en-US" sz="1400" b="1" dirty="0">
              <a:cs typeface="Times New Roman" panose="02020603050405020304" pitchFamily="18" charset="0"/>
            </a:endParaRPr>
          </a:p>
          <a:p>
            <a:pPr algn="r">
              <a:lnSpc>
                <a:spcPct val="150000"/>
              </a:lnSpc>
            </a:pPr>
            <a:r>
              <a:rPr lang="en-US" sz="1400" b="1" dirty="0">
                <a:cs typeface="Times New Roman" panose="02020603050405020304" pitchFamily="18" charset="0"/>
                <a:hlinkClick r:id="rId4"/>
              </a:rPr>
              <a:t>Linear Reference System Feature Service</a:t>
            </a:r>
            <a:endParaRPr lang="en-US" sz="1400" b="1" dirty="0">
              <a:cs typeface="Times New Roman" panose="02020603050405020304" pitchFamily="18" charset="0"/>
            </a:endParaRPr>
          </a:p>
          <a:p>
            <a:pPr algn="r">
              <a:lnSpc>
                <a:spcPct val="150000"/>
              </a:lnSpc>
            </a:pPr>
            <a:r>
              <a:rPr lang="en-US" sz="1400" b="1" dirty="0">
                <a:cs typeface="Times New Roman" panose="02020603050405020304" pitchFamily="18" charset="0"/>
                <a:hlinkClick r:id="rId5"/>
              </a:rPr>
              <a:t>ARNOLD Feature Service </a:t>
            </a:r>
            <a:endParaRPr lang="en-US" sz="1400" dirty="0">
              <a:cs typeface="Times New Roman" panose="02020603050405020304" pitchFamily="18" charset="0"/>
            </a:endParaRPr>
          </a:p>
        </p:txBody>
      </p:sp>
    </p:spTree>
    <p:extLst>
      <p:ext uri="{BB962C8B-B14F-4D97-AF65-F5344CB8AC3E}">
        <p14:creationId xmlns:p14="http://schemas.microsoft.com/office/powerpoint/2010/main" val="361549127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87086" y="139700"/>
            <a:ext cx="8969103" cy="1263346"/>
          </a:xfrm>
          <a:prstGeom prst="rect">
            <a:avLst/>
          </a:prstGeom>
          <a:noFill/>
          <a:ln w="9525">
            <a:noFill/>
            <a:miter lim="800000"/>
            <a:headEnd/>
            <a:tailEnd/>
          </a:ln>
        </p:spPr>
        <p:txBody>
          <a:bodyPr/>
          <a:lstStyle/>
          <a:p>
            <a:pPr marL="273050" indent="-273050" algn="ctr">
              <a:spcBef>
                <a:spcPct val="20000"/>
              </a:spcBef>
              <a:buClr>
                <a:srgbClr val="0BD0D9"/>
              </a:buClr>
              <a:buSzPct val="95000"/>
              <a:defRPr/>
            </a:pPr>
            <a:r>
              <a:rPr lang="en-US" sz="4000" dirty="0">
                <a:latin typeface="+mn-lt"/>
              </a:rPr>
              <a:t>Route Logs – Straight Line Diagrams</a:t>
            </a:r>
          </a:p>
        </p:txBody>
      </p:sp>
      <p:sp>
        <p:nvSpPr>
          <p:cNvPr id="19459" name="TextBox 2"/>
          <p:cNvSpPr txBox="1">
            <a:spLocks noChangeArrowheads="1"/>
          </p:cNvSpPr>
          <p:nvPr/>
        </p:nvSpPr>
        <p:spPr bwMode="auto">
          <a:xfrm>
            <a:off x="154880" y="4856252"/>
            <a:ext cx="6228828" cy="1862048"/>
          </a:xfrm>
          <a:prstGeom prst="rect">
            <a:avLst/>
          </a:prstGeom>
          <a:noFill/>
          <a:ln w="9525">
            <a:noFill/>
            <a:miter lim="800000"/>
            <a:headEnd/>
            <a:tailEnd/>
          </a:ln>
        </p:spPr>
        <p:txBody>
          <a:bodyPr wrap="square">
            <a:spAutoFit/>
          </a:bodyPr>
          <a:lstStyle/>
          <a:p>
            <a:r>
              <a:rPr lang="en-US" sz="2300" dirty="0"/>
              <a:t>The Section produces approximately 1600 Route Logs, which are straight line diagrams of the federal aid highway system, providing detail on geometrics, projects, AADT, crashes and other pertinent information.</a:t>
            </a:r>
          </a:p>
        </p:txBody>
      </p:sp>
      <p:graphicFrame>
        <p:nvGraphicFramePr>
          <p:cNvPr id="2" name="Object 1"/>
          <p:cNvGraphicFramePr>
            <a:graphicFrameLocks noChangeAspect="1"/>
          </p:cNvGraphicFramePr>
          <p:nvPr>
            <p:extLst>
              <p:ext uri="{D42A27DB-BD31-4B8C-83A1-F6EECF244321}">
                <p14:modId xmlns:p14="http://schemas.microsoft.com/office/powerpoint/2010/main" val="1589215677"/>
              </p:ext>
            </p:extLst>
          </p:nvPr>
        </p:nvGraphicFramePr>
        <p:xfrm>
          <a:off x="154880" y="857559"/>
          <a:ext cx="5956223" cy="3970815"/>
        </p:xfrm>
        <a:graphic>
          <a:graphicData uri="http://schemas.openxmlformats.org/presentationml/2006/ole">
            <mc:AlternateContent xmlns:mc="http://schemas.openxmlformats.org/markup-compatibility/2006">
              <mc:Choice xmlns:v="urn:schemas-microsoft-com:vml" Requires="v">
                <p:oleObj name="Acrobat Document" r:id="rId3" imgW="24688800" imgH="16458997" progId="Acrobat.Document.11">
                  <p:embed/>
                </p:oleObj>
              </mc:Choice>
              <mc:Fallback>
                <p:oleObj name="Acrobat Document" r:id="rId3" imgW="24688800" imgH="16458997" progId="Acrobat.Document.11">
                  <p:embed/>
                  <p:pic>
                    <p:nvPicPr>
                      <p:cNvPr id="0" name=""/>
                      <p:cNvPicPr/>
                      <p:nvPr/>
                    </p:nvPicPr>
                    <p:blipFill>
                      <a:blip r:embed="rId4"/>
                      <a:stretch>
                        <a:fillRect/>
                      </a:stretch>
                    </p:blipFill>
                    <p:spPr>
                      <a:xfrm>
                        <a:off x="154880" y="857559"/>
                        <a:ext cx="5956223" cy="3970815"/>
                      </a:xfrm>
                      <a:prstGeom prst="rect">
                        <a:avLst/>
                      </a:prstGeom>
                    </p:spPr>
                  </p:pic>
                </p:oleObj>
              </mc:Fallback>
            </mc:AlternateContent>
          </a:graphicData>
        </a:graphic>
      </p:graphicFrame>
      <p:pic>
        <p:nvPicPr>
          <p:cNvPr id="6" name="Picture 5"/>
          <p:cNvPicPr>
            <a:picLocks noChangeAspect="1"/>
          </p:cNvPicPr>
          <p:nvPr/>
        </p:nvPicPr>
        <p:blipFill>
          <a:blip r:embed="rId5"/>
          <a:stretch>
            <a:fillRect/>
          </a:stretch>
        </p:blipFill>
        <p:spPr>
          <a:xfrm>
            <a:off x="6317381" y="857559"/>
            <a:ext cx="2668260" cy="5680702"/>
          </a:xfrm>
          <a:prstGeom prst="rect">
            <a:avLst/>
          </a:prstGeom>
        </p:spPr>
      </p:pic>
      <p:sp>
        <p:nvSpPr>
          <p:cNvPr id="3" name="Rectangle 2"/>
          <p:cNvSpPr/>
          <p:nvPr/>
        </p:nvSpPr>
        <p:spPr>
          <a:xfrm>
            <a:off x="5191308" y="6519377"/>
            <a:ext cx="3952692" cy="523220"/>
          </a:xfrm>
          <a:prstGeom prst="rect">
            <a:avLst/>
          </a:prstGeom>
        </p:spPr>
        <p:txBody>
          <a:bodyPr wrap="square">
            <a:spAutoFit/>
          </a:bodyPr>
          <a:lstStyle/>
          <a:p>
            <a:r>
              <a:rPr lang="en-US" sz="1400" dirty="0">
                <a:hlinkClick r:id="rId6"/>
              </a:rPr>
              <a:t>https://vtrans.vermont.gov/planning/maps/route-logs</a:t>
            </a:r>
            <a:endParaRPr lang="en-US" sz="1400" dirty="0"/>
          </a:p>
          <a:p>
            <a:endParaRPr lang="en-US" sz="1400" dirty="0"/>
          </a:p>
        </p:txBody>
      </p:sp>
      <p:sp>
        <p:nvSpPr>
          <p:cNvPr id="8" name="Slide Number Placeholder 1">
            <a:extLst>
              <a:ext uri="{FF2B5EF4-FFF2-40B4-BE49-F238E27FC236}">
                <a16:creationId xmlns:a16="http://schemas.microsoft.com/office/drawing/2014/main" id="{BE900A37-4DD6-4C5A-8A75-DC1608283D65}"/>
              </a:ext>
            </a:extLst>
          </p:cNvPr>
          <p:cNvSpPr txBox="1">
            <a:spLocks/>
          </p:cNvSpPr>
          <p:nvPr/>
        </p:nvSpPr>
        <p:spPr>
          <a:xfrm>
            <a:off x="0" y="6506677"/>
            <a:ext cx="561975"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fld id="{7E2E4AAE-6C4F-419C-A8A7-676522726FF5}" type="slidenum">
              <a:rPr lang="en-US" smtClean="0"/>
              <a:pPr>
                <a:defRPr/>
              </a:pPr>
              <a:t>7</a:t>
            </a:fld>
            <a:endParaRPr lang="en-US" dirty="0"/>
          </a:p>
        </p:txBody>
      </p:sp>
    </p:spTree>
    <p:extLst>
      <p:ext uri="{BB962C8B-B14F-4D97-AF65-F5344CB8AC3E}">
        <p14:creationId xmlns:p14="http://schemas.microsoft.com/office/powerpoint/2010/main" val="406240220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87086" y="139700"/>
            <a:ext cx="8969103" cy="1263346"/>
          </a:xfrm>
          <a:prstGeom prst="rect">
            <a:avLst/>
          </a:prstGeom>
          <a:noFill/>
          <a:ln w="9525">
            <a:noFill/>
            <a:miter lim="800000"/>
            <a:headEnd/>
            <a:tailEnd/>
          </a:ln>
        </p:spPr>
        <p:txBody>
          <a:bodyPr/>
          <a:lstStyle/>
          <a:p>
            <a:pPr marL="273050" indent="-273050" algn="ctr">
              <a:spcBef>
                <a:spcPct val="20000"/>
              </a:spcBef>
              <a:buClr>
                <a:srgbClr val="0BD0D9"/>
              </a:buClr>
              <a:buSzPct val="95000"/>
              <a:defRPr/>
            </a:pPr>
            <a:r>
              <a:rPr lang="en-US" sz="4000" dirty="0">
                <a:latin typeface="+mn-lt"/>
              </a:rPr>
              <a:t>Event Table Management</a:t>
            </a:r>
          </a:p>
        </p:txBody>
      </p:sp>
      <p:sp>
        <p:nvSpPr>
          <p:cNvPr id="19459" name="TextBox 2"/>
          <p:cNvSpPr txBox="1">
            <a:spLocks noChangeArrowheads="1"/>
          </p:cNvSpPr>
          <p:nvPr/>
        </p:nvSpPr>
        <p:spPr bwMode="auto">
          <a:xfrm>
            <a:off x="314149" y="796357"/>
            <a:ext cx="3285669" cy="2862322"/>
          </a:xfrm>
          <a:prstGeom prst="rect">
            <a:avLst/>
          </a:prstGeom>
          <a:noFill/>
          <a:ln w="9525">
            <a:noFill/>
            <a:miter lim="800000"/>
            <a:headEnd/>
            <a:tailEnd/>
          </a:ln>
        </p:spPr>
        <p:txBody>
          <a:bodyPr wrap="square" numCol="1">
            <a:spAutoFit/>
          </a:bodyPr>
          <a:lstStyle/>
          <a:p>
            <a:r>
              <a:rPr lang="en-US" dirty="0"/>
              <a:t>Road Width</a:t>
            </a:r>
          </a:p>
          <a:p>
            <a:r>
              <a:rPr lang="en-US" dirty="0"/>
              <a:t>Historic Projects</a:t>
            </a:r>
          </a:p>
          <a:p>
            <a:r>
              <a:rPr lang="en-US" dirty="0"/>
              <a:t>Functional Class</a:t>
            </a:r>
          </a:p>
          <a:p>
            <a:r>
              <a:rPr lang="en-US" dirty="0"/>
              <a:t>Limited Access</a:t>
            </a:r>
          </a:p>
          <a:p>
            <a:r>
              <a:rPr lang="en-US" dirty="0"/>
              <a:t>National Highway System (NHS)</a:t>
            </a:r>
          </a:p>
          <a:p>
            <a:r>
              <a:rPr lang="en-US" dirty="0"/>
              <a:t>Bicycle Corridor Priority</a:t>
            </a:r>
          </a:p>
          <a:p>
            <a:r>
              <a:rPr lang="en-US" dirty="0"/>
              <a:t>Customer Level of Service</a:t>
            </a:r>
          </a:p>
          <a:p>
            <a:r>
              <a:rPr lang="en-US" dirty="0"/>
              <a:t>Curves</a:t>
            </a:r>
          </a:p>
          <a:p>
            <a:r>
              <a:rPr lang="en-US" dirty="0"/>
              <a:t>Grade</a:t>
            </a:r>
          </a:p>
          <a:p>
            <a:r>
              <a:rPr lang="en-US" dirty="0"/>
              <a:t>Speed Limits</a:t>
            </a:r>
          </a:p>
        </p:txBody>
      </p:sp>
      <p:sp>
        <p:nvSpPr>
          <p:cNvPr id="8" name="Slide Number Placeholder 1">
            <a:extLst>
              <a:ext uri="{FF2B5EF4-FFF2-40B4-BE49-F238E27FC236}">
                <a16:creationId xmlns:a16="http://schemas.microsoft.com/office/drawing/2014/main" id="{5CFE672C-C9E8-41CD-87B2-29BC050FC0FA}"/>
              </a:ext>
            </a:extLst>
          </p:cNvPr>
          <p:cNvSpPr txBox="1">
            <a:spLocks/>
          </p:cNvSpPr>
          <p:nvPr/>
        </p:nvSpPr>
        <p:spPr>
          <a:xfrm>
            <a:off x="-13133" y="6492875"/>
            <a:ext cx="327282"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fld id="{7E2E4AAE-6C4F-419C-A8A7-676522726FF5}" type="slidenum">
              <a:rPr lang="en-US" smtClean="0"/>
              <a:pPr>
                <a:defRPr/>
              </a:pPr>
              <a:t>8</a:t>
            </a:fld>
            <a:endParaRPr lang="en-US" dirty="0"/>
          </a:p>
        </p:txBody>
      </p:sp>
      <p:pic>
        <p:nvPicPr>
          <p:cNvPr id="10" name="Picture 9">
            <a:extLst>
              <a:ext uri="{FF2B5EF4-FFF2-40B4-BE49-F238E27FC236}">
                <a16:creationId xmlns:a16="http://schemas.microsoft.com/office/drawing/2014/main" id="{66B186F4-B0B2-1BCD-95A6-D039B1988086}"/>
              </a:ext>
            </a:extLst>
          </p:cNvPr>
          <p:cNvPicPr>
            <a:picLocks noChangeAspect="1"/>
          </p:cNvPicPr>
          <p:nvPr/>
        </p:nvPicPr>
        <p:blipFill>
          <a:blip r:embed="rId3"/>
          <a:stretch>
            <a:fillRect/>
          </a:stretch>
        </p:blipFill>
        <p:spPr>
          <a:xfrm>
            <a:off x="375356" y="3736705"/>
            <a:ext cx="8392562" cy="2835545"/>
          </a:xfrm>
          <a:prstGeom prst="rect">
            <a:avLst/>
          </a:prstGeom>
        </p:spPr>
      </p:pic>
      <p:sp>
        <p:nvSpPr>
          <p:cNvPr id="11" name="TextBox 10">
            <a:extLst>
              <a:ext uri="{FF2B5EF4-FFF2-40B4-BE49-F238E27FC236}">
                <a16:creationId xmlns:a16="http://schemas.microsoft.com/office/drawing/2014/main" id="{9E0A8A02-D2B5-E69C-E10F-41953906CE40}"/>
              </a:ext>
            </a:extLst>
          </p:cNvPr>
          <p:cNvSpPr txBox="1"/>
          <p:nvPr/>
        </p:nvSpPr>
        <p:spPr>
          <a:xfrm>
            <a:off x="3956364" y="919468"/>
            <a:ext cx="4973077" cy="2739211"/>
          </a:xfrm>
          <a:prstGeom prst="rect">
            <a:avLst/>
          </a:prstGeom>
          <a:noFill/>
        </p:spPr>
        <p:txBody>
          <a:bodyPr wrap="square" rtlCol="0">
            <a:spAutoFit/>
          </a:bodyPr>
          <a:lstStyle/>
          <a:p>
            <a:r>
              <a:rPr lang="en-US" sz="2200" dirty="0"/>
              <a:t>Events are managed through manual processes at the moment, and some layers go through overnight QA/QC to ensure no overlaps, full coverage of the network, etc.</a:t>
            </a:r>
          </a:p>
          <a:p>
            <a:endParaRPr lang="en-US" sz="2200" dirty="0"/>
          </a:p>
          <a:p>
            <a:r>
              <a:rPr lang="en-US" sz="2200" dirty="0"/>
              <a:t>Significant work goes into LRS measure updates when changes occur.</a:t>
            </a:r>
          </a:p>
          <a:p>
            <a:endParaRPr lang="en-US" dirty="0"/>
          </a:p>
        </p:txBody>
      </p:sp>
    </p:spTree>
    <p:extLst>
      <p:ext uri="{BB962C8B-B14F-4D97-AF65-F5344CB8AC3E}">
        <p14:creationId xmlns:p14="http://schemas.microsoft.com/office/powerpoint/2010/main" val="214205612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3" name="Rectangle 3"/>
          <p:cNvSpPr>
            <a:spLocks noGrp="1" noChangeArrowheads="1"/>
          </p:cNvSpPr>
          <p:nvPr>
            <p:ph type="body" sz="half" idx="1"/>
          </p:nvPr>
        </p:nvSpPr>
        <p:spPr>
          <a:xfrm>
            <a:off x="114300" y="887213"/>
            <a:ext cx="2745335" cy="5678488"/>
          </a:xfrm>
        </p:spPr>
        <p:txBody>
          <a:bodyPr>
            <a:normAutofit fontScale="92500" lnSpcReduction="20000"/>
          </a:bodyPr>
          <a:lstStyle/>
          <a:p>
            <a:pPr marL="274320" indent="-274320" eaLnBrk="1" fontAlgn="auto" hangingPunct="1">
              <a:spcAft>
                <a:spcPts val="0"/>
              </a:spcAft>
              <a:buClr>
                <a:schemeClr val="accent3"/>
              </a:buClr>
              <a:buFontTx/>
              <a:buNone/>
              <a:defRPr/>
            </a:pPr>
            <a:r>
              <a:rPr kumimoji="1" lang="en-US" sz="1400" b="1" dirty="0"/>
              <a:t>Johnathan Croft</a:t>
            </a:r>
          </a:p>
          <a:p>
            <a:pPr marL="274320" indent="-274320" eaLnBrk="1" fontAlgn="auto" hangingPunct="1">
              <a:spcAft>
                <a:spcPts val="0"/>
              </a:spcAft>
              <a:buClr>
                <a:schemeClr val="accent3"/>
              </a:buClr>
              <a:buNone/>
              <a:defRPr/>
            </a:pPr>
            <a:r>
              <a:rPr kumimoji="1" lang="en-US" sz="1400" dirty="0">
                <a:hlinkClick r:id="rId3"/>
              </a:rPr>
              <a:t>Johnathan.Croft@vermont.gov</a:t>
            </a:r>
            <a:endParaRPr kumimoji="1" lang="en-US" sz="1400" dirty="0"/>
          </a:p>
          <a:p>
            <a:pPr marL="274320" indent="-274320" eaLnBrk="1" fontAlgn="auto" hangingPunct="1">
              <a:spcAft>
                <a:spcPts val="0"/>
              </a:spcAft>
              <a:buClr>
                <a:schemeClr val="accent3"/>
              </a:buClr>
              <a:buNone/>
              <a:defRPr/>
            </a:pPr>
            <a:r>
              <a:rPr kumimoji="1" lang="en-US" sz="1400" dirty="0"/>
              <a:t>(802) 828-2600</a:t>
            </a:r>
          </a:p>
          <a:p>
            <a:pPr marL="274320" indent="-274320" eaLnBrk="1" fontAlgn="auto" hangingPunct="1">
              <a:spcAft>
                <a:spcPts val="0"/>
              </a:spcAft>
              <a:buClr>
                <a:schemeClr val="accent3"/>
              </a:buClr>
              <a:buNone/>
              <a:defRPr/>
            </a:pPr>
            <a:endParaRPr kumimoji="1" lang="en-US" sz="1400" dirty="0"/>
          </a:p>
          <a:p>
            <a:pPr marL="274320" indent="-274320" eaLnBrk="1" fontAlgn="auto" hangingPunct="1">
              <a:spcAft>
                <a:spcPts val="0"/>
              </a:spcAft>
              <a:buClr>
                <a:schemeClr val="accent3"/>
              </a:buClr>
              <a:buFontTx/>
              <a:buNone/>
              <a:defRPr/>
            </a:pPr>
            <a:r>
              <a:rPr kumimoji="1" lang="en-US" sz="1400" b="1" dirty="0"/>
              <a:t>James Blouin</a:t>
            </a:r>
          </a:p>
          <a:p>
            <a:pPr marL="274320" indent="-274320" eaLnBrk="1" fontAlgn="auto" hangingPunct="1">
              <a:spcAft>
                <a:spcPts val="0"/>
              </a:spcAft>
              <a:buClr>
                <a:schemeClr val="accent3"/>
              </a:buClr>
              <a:buFontTx/>
              <a:buNone/>
              <a:defRPr/>
            </a:pPr>
            <a:r>
              <a:rPr kumimoji="1" lang="en-US" sz="1400" dirty="0">
                <a:hlinkClick r:id="rId4"/>
              </a:rPr>
              <a:t>James.Blouin@vermont.gov</a:t>
            </a:r>
            <a:endParaRPr kumimoji="1" lang="en-US" sz="1400" dirty="0"/>
          </a:p>
          <a:p>
            <a:pPr marL="274320" indent="-274320" eaLnBrk="1" fontAlgn="auto" hangingPunct="1">
              <a:spcAft>
                <a:spcPts val="0"/>
              </a:spcAft>
              <a:buClr>
                <a:schemeClr val="accent3"/>
              </a:buClr>
              <a:buNone/>
              <a:defRPr/>
            </a:pPr>
            <a:r>
              <a:rPr lang="en-US" sz="1400" b="0" i="0" u="none" strike="noStrike" dirty="0">
                <a:effectLst/>
              </a:rPr>
              <a:t>(802) 595-2245</a:t>
            </a:r>
            <a:r>
              <a:rPr lang="en-US" sz="1400" dirty="0"/>
              <a:t> </a:t>
            </a:r>
            <a:endParaRPr kumimoji="1" lang="en-US" sz="1400" dirty="0"/>
          </a:p>
          <a:p>
            <a:pPr marL="274320" indent="-274320" eaLnBrk="1" fontAlgn="auto" hangingPunct="1">
              <a:spcAft>
                <a:spcPts val="0"/>
              </a:spcAft>
              <a:buClr>
                <a:schemeClr val="accent3"/>
              </a:buClr>
              <a:buNone/>
              <a:defRPr/>
            </a:pPr>
            <a:endParaRPr kumimoji="1" lang="en-US" sz="1400" dirty="0"/>
          </a:p>
          <a:p>
            <a:pPr marL="274320" indent="-274320" eaLnBrk="1" fontAlgn="auto" hangingPunct="1">
              <a:spcAft>
                <a:spcPts val="0"/>
              </a:spcAft>
              <a:buClr>
                <a:schemeClr val="accent3"/>
              </a:buClr>
              <a:buFontTx/>
              <a:buNone/>
              <a:defRPr/>
            </a:pPr>
            <a:r>
              <a:rPr kumimoji="1" lang="en-US" sz="1400" b="1" dirty="0"/>
              <a:t>Michael Trunzo</a:t>
            </a:r>
          </a:p>
          <a:p>
            <a:pPr marL="274320" indent="-274320" eaLnBrk="1" fontAlgn="auto" hangingPunct="1">
              <a:spcAft>
                <a:spcPts val="0"/>
              </a:spcAft>
              <a:buClr>
                <a:schemeClr val="accent3"/>
              </a:buClr>
              <a:buNone/>
              <a:defRPr/>
            </a:pPr>
            <a:r>
              <a:rPr kumimoji="1" lang="en-US" sz="1400" dirty="0">
                <a:hlinkClick r:id="rId5"/>
              </a:rPr>
              <a:t>Michael.Trunzo@vermont.gov</a:t>
            </a:r>
            <a:endParaRPr kumimoji="1" lang="en-US" sz="1400" dirty="0"/>
          </a:p>
          <a:p>
            <a:pPr marL="274320" indent="-274320" eaLnBrk="1" fontAlgn="auto" hangingPunct="1">
              <a:spcAft>
                <a:spcPts val="0"/>
              </a:spcAft>
              <a:buClr>
                <a:schemeClr val="accent3"/>
              </a:buClr>
              <a:buNone/>
              <a:defRPr/>
            </a:pPr>
            <a:r>
              <a:rPr lang="en-US" sz="1400" b="0" i="0" u="none" strike="noStrike" dirty="0">
                <a:effectLst/>
              </a:rPr>
              <a:t>(802) 498-8306</a:t>
            </a:r>
            <a:r>
              <a:rPr lang="en-US" sz="1400" dirty="0"/>
              <a:t> </a:t>
            </a:r>
          </a:p>
          <a:p>
            <a:pPr marL="274320" indent="-274320" eaLnBrk="1" fontAlgn="auto" hangingPunct="1">
              <a:spcAft>
                <a:spcPts val="0"/>
              </a:spcAft>
              <a:buClr>
                <a:schemeClr val="accent3"/>
              </a:buClr>
              <a:buNone/>
              <a:defRPr/>
            </a:pPr>
            <a:endParaRPr kumimoji="1" lang="en-US" sz="1400" b="1" dirty="0"/>
          </a:p>
          <a:p>
            <a:pPr marL="274320" indent="-274320" eaLnBrk="1" fontAlgn="auto" hangingPunct="1">
              <a:spcAft>
                <a:spcPts val="0"/>
              </a:spcAft>
              <a:buClr>
                <a:schemeClr val="accent3"/>
              </a:buClr>
              <a:buFontTx/>
              <a:buNone/>
              <a:defRPr/>
            </a:pPr>
            <a:r>
              <a:rPr kumimoji="1" lang="en-US" sz="1400" b="1" dirty="0"/>
              <a:t>Kerry Alley</a:t>
            </a:r>
          </a:p>
          <a:p>
            <a:pPr marL="274320" indent="-274320" eaLnBrk="1" fontAlgn="auto" hangingPunct="1">
              <a:spcAft>
                <a:spcPts val="0"/>
              </a:spcAft>
              <a:buClr>
                <a:schemeClr val="accent3"/>
              </a:buClr>
              <a:buFontTx/>
              <a:buNone/>
              <a:defRPr/>
            </a:pPr>
            <a:r>
              <a:rPr kumimoji="1" lang="en-US" sz="1400" dirty="0">
                <a:hlinkClick r:id="rId6"/>
              </a:rPr>
              <a:t>Kerry.Alley@vermont.gov</a:t>
            </a:r>
            <a:endParaRPr kumimoji="1" lang="en-US" sz="1400" dirty="0"/>
          </a:p>
          <a:p>
            <a:pPr marL="274320" indent="-274320" eaLnBrk="1" fontAlgn="auto" hangingPunct="1">
              <a:spcAft>
                <a:spcPts val="0"/>
              </a:spcAft>
              <a:buClr>
                <a:schemeClr val="accent3"/>
              </a:buClr>
              <a:buFontTx/>
              <a:buNone/>
              <a:defRPr/>
            </a:pPr>
            <a:r>
              <a:rPr lang="en-US" sz="1400" b="0" i="0" u="none" strike="noStrike" dirty="0">
                <a:effectLst/>
              </a:rPr>
              <a:t>(802) 917-2621</a:t>
            </a:r>
            <a:r>
              <a:rPr lang="en-US" sz="1400" dirty="0"/>
              <a:t> </a:t>
            </a:r>
          </a:p>
          <a:p>
            <a:pPr marL="274320" indent="-274320" eaLnBrk="1" fontAlgn="auto" hangingPunct="1">
              <a:spcAft>
                <a:spcPts val="0"/>
              </a:spcAft>
              <a:buClr>
                <a:schemeClr val="accent3"/>
              </a:buClr>
              <a:buFontTx/>
              <a:buNone/>
              <a:defRPr/>
            </a:pPr>
            <a:endParaRPr kumimoji="1" lang="en-US" sz="1400" b="1" dirty="0"/>
          </a:p>
          <a:p>
            <a:pPr marL="274320" indent="-274320" eaLnBrk="1" fontAlgn="auto" hangingPunct="1">
              <a:spcAft>
                <a:spcPts val="0"/>
              </a:spcAft>
              <a:buClr>
                <a:schemeClr val="accent3"/>
              </a:buClr>
              <a:buFontTx/>
              <a:buNone/>
              <a:defRPr/>
            </a:pPr>
            <a:r>
              <a:rPr kumimoji="1" lang="en-US" sz="1400" b="1" dirty="0"/>
              <a:t>Pam DeAndrea</a:t>
            </a:r>
          </a:p>
          <a:p>
            <a:pPr marL="274320" indent="-274320" eaLnBrk="1" fontAlgn="auto" hangingPunct="1">
              <a:spcAft>
                <a:spcPts val="0"/>
              </a:spcAft>
              <a:buClr>
                <a:schemeClr val="accent3"/>
              </a:buClr>
              <a:buNone/>
              <a:defRPr/>
            </a:pPr>
            <a:r>
              <a:rPr kumimoji="1" lang="en-US" sz="1400" dirty="0">
                <a:hlinkClick r:id="rId7"/>
              </a:rPr>
              <a:t>Pam.DeAndrea@vermont.gov</a:t>
            </a:r>
            <a:endParaRPr kumimoji="1" lang="en-US" sz="1400" dirty="0"/>
          </a:p>
          <a:p>
            <a:pPr marL="274320" indent="-274320" eaLnBrk="1" fontAlgn="auto" hangingPunct="1">
              <a:spcAft>
                <a:spcPts val="0"/>
              </a:spcAft>
              <a:buClr>
                <a:schemeClr val="accent3"/>
              </a:buClr>
              <a:buFontTx/>
              <a:buNone/>
              <a:defRPr/>
            </a:pPr>
            <a:r>
              <a:rPr lang="en-US" sz="1400" b="0" i="0" u="none" strike="noStrike" dirty="0">
                <a:effectLst/>
              </a:rPr>
              <a:t>(802) 793-7555 </a:t>
            </a:r>
            <a:endParaRPr kumimoji="1" lang="en-US" sz="1400" b="1" dirty="0"/>
          </a:p>
          <a:p>
            <a:pPr marL="274320" indent="-274320" eaLnBrk="1" fontAlgn="auto" hangingPunct="1">
              <a:spcAft>
                <a:spcPts val="0"/>
              </a:spcAft>
              <a:buClr>
                <a:schemeClr val="accent3"/>
              </a:buClr>
              <a:buFontTx/>
              <a:buNone/>
              <a:defRPr/>
            </a:pPr>
            <a:endParaRPr kumimoji="1" lang="en-US" sz="2000" b="1" dirty="0"/>
          </a:p>
          <a:p>
            <a:pPr marL="274320" indent="-274320" eaLnBrk="1" fontAlgn="auto" hangingPunct="1">
              <a:spcAft>
                <a:spcPts val="0"/>
              </a:spcAft>
              <a:buClr>
                <a:schemeClr val="accent3"/>
              </a:buClr>
              <a:buFontTx/>
              <a:buNone/>
              <a:defRPr/>
            </a:pPr>
            <a:endParaRPr kumimoji="1" lang="en-US" sz="2000" b="1" dirty="0"/>
          </a:p>
          <a:p>
            <a:pPr marL="274320" indent="-274320" eaLnBrk="1" fontAlgn="auto" hangingPunct="1">
              <a:spcAft>
                <a:spcPts val="0"/>
              </a:spcAft>
              <a:buClr>
                <a:schemeClr val="accent3"/>
              </a:buClr>
              <a:buFontTx/>
              <a:buNone/>
              <a:defRPr/>
            </a:pPr>
            <a:r>
              <a:rPr kumimoji="1" lang="en-US" sz="1500" dirty="0"/>
              <a:t>VT Agency of Transportation</a:t>
            </a:r>
          </a:p>
          <a:p>
            <a:pPr marL="274320" indent="-274320" eaLnBrk="1" fontAlgn="auto" hangingPunct="1">
              <a:spcAft>
                <a:spcPts val="0"/>
              </a:spcAft>
              <a:buClr>
                <a:schemeClr val="accent3"/>
              </a:buClr>
              <a:buFontTx/>
              <a:buNone/>
              <a:defRPr/>
            </a:pPr>
            <a:r>
              <a:rPr kumimoji="1" lang="en-US" sz="1500" dirty="0"/>
              <a:t>Policy, Planning &amp; Intermodal </a:t>
            </a:r>
          </a:p>
          <a:p>
            <a:pPr marL="274320" indent="-274320" eaLnBrk="1" fontAlgn="auto" hangingPunct="1">
              <a:spcAft>
                <a:spcPts val="0"/>
              </a:spcAft>
              <a:buClr>
                <a:schemeClr val="accent3"/>
              </a:buClr>
              <a:buFontTx/>
              <a:buNone/>
              <a:defRPr/>
            </a:pPr>
            <a:r>
              <a:rPr kumimoji="1" lang="en-US" sz="1500" dirty="0"/>
              <a:t>Development Division -</a:t>
            </a:r>
          </a:p>
          <a:p>
            <a:pPr marL="274320" indent="-274320" eaLnBrk="1" fontAlgn="auto" hangingPunct="1">
              <a:spcAft>
                <a:spcPts val="0"/>
              </a:spcAft>
              <a:buClr>
                <a:schemeClr val="accent3"/>
              </a:buClr>
              <a:buFontTx/>
              <a:buNone/>
              <a:defRPr/>
            </a:pPr>
            <a:r>
              <a:rPr kumimoji="1" lang="en-US" sz="1500" dirty="0"/>
              <a:t>Mapping Section</a:t>
            </a:r>
          </a:p>
        </p:txBody>
      </p:sp>
      <p:sp>
        <p:nvSpPr>
          <p:cNvPr id="26627" name="Rectangle 2"/>
          <p:cNvSpPr>
            <a:spLocks noGrp="1" noChangeArrowheads="1"/>
          </p:cNvSpPr>
          <p:nvPr>
            <p:ph type="title"/>
          </p:nvPr>
        </p:nvSpPr>
        <p:spPr>
          <a:xfrm>
            <a:off x="393700" y="149225"/>
            <a:ext cx="8229600" cy="868363"/>
          </a:xfrm>
        </p:spPr>
        <p:txBody>
          <a:bodyPr lIns="91440" rIns="91440" bIns="45720" anchor="t"/>
          <a:lstStyle/>
          <a:p>
            <a:pPr algn="ctr" eaLnBrk="1" hangingPunct="1"/>
            <a:r>
              <a:rPr lang="en-US" dirty="0"/>
              <a:t>Questions???</a:t>
            </a:r>
          </a:p>
        </p:txBody>
      </p:sp>
      <p:sp>
        <p:nvSpPr>
          <p:cNvPr id="6" name="TextBox 8"/>
          <p:cNvSpPr txBox="1">
            <a:spLocks noChangeArrowheads="1"/>
          </p:cNvSpPr>
          <p:nvPr/>
        </p:nvSpPr>
        <p:spPr bwMode="auto">
          <a:xfrm>
            <a:off x="1828801" y="6104036"/>
            <a:ext cx="7807651" cy="646331"/>
          </a:xfrm>
          <a:prstGeom prst="rect">
            <a:avLst/>
          </a:prstGeom>
          <a:noFill/>
          <a:ln w="9525">
            <a:noFill/>
            <a:miter lim="800000"/>
            <a:headEnd/>
            <a:tailEnd/>
          </a:ln>
        </p:spPr>
        <p:txBody>
          <a:bodyPr wrap="square">
            <a:spAutoFit/>
          </a:bodyPr>
          <a:lstStyle/>
          <a:p>
            <a:pPr algn="ctr"/>
            <a:r>
              <a:rPr lang="en-US" dirty="0"/>
              <a:t>More details available on-line at the Mapping Section’s web pages at - </a:t>
            </a:r>
          </a:p>
          <a:p>
            <a:pPr algn="ctr"/>
            <a:r>
              <a:rPr lang="en-US" dirty="0">
                <a:hlinkClick r:id="rId8"/>
              </a:rPr>
              <a:t>https://vtrans.vermont.gov/planning/maps</a:t>
            </a:r>
            <a:endParaRPr lang="en-US" dirty="0"/>
          </a:p>
        </p:txBody>
      </p:sp>
      <p:pic>
        <p:nvPicPr>
          <p:cNvPr id="2" name="Picture 1"/>
          <p:cNvPicPr>
            <a:picLocks noChangeAspect="1"/>
          </p:cNvPicPr>
          <p:nvPr/>
        </p:nvPicPr>
        <p:blipFill rotWithShape="1">
          <a:blip r:embed="rId9"/>
          <a:srcRect l="17477" t="24007" r="52336" b="11974"/>
          <a:stretch/>
        </p:blipFill>
        <p:spPr>
          <a:xfrm>
            <a:off x="5573897" y="1008061"/>
            <a:ext cx="3455803" cy="2931549"/>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2406796187"/>
              </p:ext>
            </p:extLst>
          </p:nvPr>
        </p:nvGraphicFramePr>
        <p:xfrm>
          <a:off x="2765174" y="1434808"/>
          <a:ext cx="2566987" cy="4064000"/>
        </p:xfrm>
        <a:graphic>
          <a:graphicData uri="http://schemas.openxmlformats.org/presentationml/2006/ole">
            <mc:AlternateContent xmlns:mc="http://schemas.openxmlformats.org/markup-compatibility/2006">
              <mc:Choice xmlns:v="urn:schemas-microsoft-com:vml" Requires="v">
                <p:oleObj name="Acrobat Document" r:id="rId10" imgW="24688800" imgH="39090592" progId="Acrobat.Document.11">
                  <p:embed/>
                </p:oleObj>
              </mc:Choice>
              <mc:Fallback>
                <p:oleObj name="Acrobat Document" r:id="rId10" imgW="24688800" imgH="39090592" progId="Acrobat.Document.11">
                  <p:embed/>
                  <p:pic>
                    <p:nvPicPr>
                      <p:cNvPr id="0" name=""/>
                      <p:cNvPicPr/>
                      <p:nvPr/>
                    </p:nvPicPr>
                    <p:blipFill>
                      <a:blip r:embed="rId11"/>
                      <a:stretch>
                        <a:fillRect/>
                      </a:stretch>
                    </p:blipFill>
                    <p:spPr>
                      <a:xfrm>
                        <a:off x="2765174" y="1434808"/>
                        <a:ext cx="2566987" cy="4064000"/>
                      </a:xfrm>
                      <a:prstGeom prst="rect">
                        <a:avLst/>
                      </a:prstGeom>
                    </p:spPr>
                  </p:pic>
                </p:oleObj>
              </mc:Fallback>
            </mc:AlternateContent>
          </a:graphicData>
        </a:graphic>
      </p:graphicFrame>
      <p:pic>
        <p:nvPicPr>
          <p:cNvPr id="5" name="Picture 4"/>
          <p:cNvPicPr>
            <a:picLocks noChangeAspect="1"/>
          </p:cNvPicPr>
          <p:nvPr/>
        </p:nvPicPr>
        <p:blipFill>
          <a:blip r:embed="rId12"/>
          <a:stretch>
            <a:fillRect/>
          </a:stretch>
        </p:blipFill>
        <p:spPr>
          <a:xfrm>
            <a:off x="5577200" y="4145643"/>
            <a:ext cx="3452500" cy="1958393"/>
          </a:xfrm>
          <a:prstGeom prst="rect">
            <a:avLst/>
          </a:prstGeom>
        </p:spPr>
      </p:pic>
      <p:sp>
        <p:nvSpPr>
          <p:cNvPr id="8" name="Slide Number Placeholder 1">
            <a:extLst>
              <a:ext uri="{FF2B5EF4-FFF2-40B4-BE49-F238E27FC236}">
                <a16:creationId xmlns:a16="http://schemas.microsoft.com/office/drawing/2014/main" id="{9FD62926-6315-48A8-91C0-3611B526758A}"/>
              </a:ext>
            </a:extLst>
          </p:cNvPr>
          <p:cNvSpPr txBox="1">
            <a:spLocks/>
          </p:cNvSpPr>
          <p:nvPr/>
        </p:nvSpPr>
        <p:spPr>
          <a:xfrm>
            <a:off x="-19050" y="6526212"/>
            <a:ext cx="7620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fld id="{7E2E4AAE-6C4F-419C-A8A7-676522726FF5}" type="slidenum">
              <a:rPr lang="en-US" smtClean="0"/>
              <a:pPr>
                <a:defRPr/>
              </a:pPr>
              <a:t>9</a:t>
            </a:fld>
            <a:endParaRPr lang="en-US" dirty="0"/>
          </a:p>
        </p:txBody>
      </p:sp>
      <p:pic>
        <p:nvPicPr>
          <p:cNvPr id="4" name="Picture 3" descr="A black background with a black square&#10;&#10;Description automatically generated with medium confidence">
            <a:extLst>
              <a:ext uri="{FF2B5EF4-FFF2-40B4-BE49-F238E27FC236}">
                <a16:creationId xmlns:a16="http://schemas.microsoft.com/office/drawing/2014/main" id="{866878C9-ADD5-EF04-4133-59BBA84E836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8529" y="6301036"/>
            <a:ext cx="1734592" cy="389637"/>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8744</TotalTime>
  <Words>720</Words>
  <Application>Microsoft Office PowerPoint</Application>
  <PresentationFormat>On-screen Show (4:3)</PresentationFormat>
  <Paragraphs>129</Paragraphs>
  <Slides>9</Slides>
  <Notes>9</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9</vt:i4>
      </vt:variant>
    </vt:vector>
  </HeadingPairs>
  <TitlesOfParts>
    <vt:vector size="16" baseType="lpstr">
      <vt:lpstr>Arial</vt:lpstr>
      <vt:lpstr>Calibri</vt:lpstr>
      <vt:lpstr>Constantia</vt:lpstr>
      <vt:lpstr>Times New Roman</vt:lpstr>
      <vt:lpstr>Wingdings 2</vt:lpstr>
      <vt:lpstr>Flow</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VTrans Mapping Unit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VTrans Mapping Section Overview</dc:title>
  <dc:subject>TS Irene</dc:subject>
  <dc:creator>Johnathan Croft</dc:creator>
  <cp:lastModifiedBy>Croft, Johnathan</cp:lastModifiedBy>
  <cp:revision>617</cp:revision>
  <cp:lastPrinted>2019-02-21T18:55:47Z</cp:lastPrinted>
  <dcterms:created xsi:type="dcterms:W3CDTF">2003-06-26T22:18:52Z</dcterms:created>
  <dcterms:modified xsi:type="dcterms:W3CDTF">2023-09-25T14:12:29Z</dcterms:modified>
</cp:coreProperties>
</file>