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57" r:id="rId2"/>
    <p:sldId id="391" r:id="rId3"/>
    <p:sldId id="379" r:id="rId4"/>
    <p:sldId id="496" r:id="rId5"/>
    <p:sldId id="500" r:id="rId6"/>
    <p:sldId id="499" r:id="rId7"/>
    <p:sldId id="502" r:id="rId8"/>
    <p:sldId id="381" r:id="rId9"/>
    <p:sldId id="501" r:id="rId10"/>
    <p:sldId id="491" r:id="rId11"/>
    <p:sldId id="492" r:id="rId12"/>
    <p:sldId id="495" r:id="rId13"/>
    <p:sldId id="493" r:id="rId14"/>
    <p:sldId id="421" r:id="rId15"/>
    <p:sldId id="448" r:id="rId16"/>
    <p:sldId id="442" r:id="rId17"/>
    <p:sldId id="412" r:id="rId18"/>
    <p:sldId id="413" r:id="rId19"/>
    <p:sldId id="425" r:id="rId20"/>
    <p:sldId id="447" r:id="rId21"/>
    <p:sldId id="419" r:id="rId22"/>
    <p:sldId id="449" r:id="rId23"/>
    <p:sldId id="444" r:id="rId24"/>
    <p:sldId id="423" r:id="rId25"/>
    <p:sldId id="427" r:id="rId26"/>
    <p:sldId id="428" r:id="rId27"/>
    <p:sldId id="438" r:id="rId28"/>
    <p:sldId id="433" r:id="rId29"/>
    <p:sldId id="440" r:id="rId30"/>
    <p:sldId id="487" r:id="rId31"/>
    <p:sldId id="432" r:id="rId32"/>
    <p:sldId id="488" r:id="rId33"/>
    <p:sldId id="489" r:id="rId34"/>
    <p:sldId id="434" r:id="rId35"/>
    <p:sldId id="504" r:id="rId36"/>
    <p:sldId id="435" r:id="rId37"/>
    <p:sldId id="503" r:id="rId38"/>
    <p:sldId id="372" r:id="rId39"/>
    <p:sldId id="417" r:id="rId40"/>
    <p:sldId id="299" r:id="rId4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86876" autoAdjust="0"/>
  </p:normalViewPr>
  <p:slideViewPr>
    <p:cSldViewPr>
      <p:cViewPr varScale="1">
        <p:scale>
          <a:sx n="76" d="100"/>
          <a:sy n="76" d="100"/>
        </p:scale>
        <p:origin x="178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59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814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B19F27C6-8B3E-4ECE-A316-D384B9F24399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0551E213-1825-491F-91CD-C650342F03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54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2FFE7512-55E6-42B1-8E33-CFFFC5C01527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1877BD9D-B46E-490D-A838-03C5F5B87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34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Today</a:t>
            </a:r>
            <a:r>
              <a:rPr lang="en-US" baseline="0" dirty="0"/>
              <a:t> I’ll be </a:t>
            </a:r>
            <a:r>
              <a:rPr lang="en-US" dirty="0"/>
              <a:t>talking about our</a:t>
            </a:r>
            <a:r>
              <a:rPr lang="en-US" baseline="0" dirty="0"/>
              <a:t> new Intersection Data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7BD9D-B46E-490D-A838-03C5F5B87F5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7BD9D-B46E-490D-A838-03C5F5B87F5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67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7BD9D-B46E-490D-A838-03C5F5B87F5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57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7BD9D-B46E-490D-A838-03C5F5B87F5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71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7BD9D-B46E-490D-A838-03C5F5B87F5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58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Easier to maintain ALL Nodes and NodeLegs than some.</a:t>
            </a:r>
          </a:p>
          <a:p>
            <a:r>
              <a:rPr lang="en-US" dirty="0"/>
              <a:t>Attributions clarifies which Nodes belong to intersections, and which represent complex intersections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7BD9D-B46E-490D-A838-03C5F5B87F5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97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had to make sure our data would be useful with Safety Analyst (not just compatible)</a:t>
            </a:r>
          </a:p>
          <a:p>
            <a:endParaRPr lang="en-US" dirty="0"/>
          </a:p>
          <a:p>
            <a:r>
              <a:rPr lang="en-US" dirty="0"/>
              <a:t>So a major (no pun intended) task was to understand the assumptions built into the SPFs and definitions of Major and Minor routes.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7BD9D-B46E-490D-A838-03C5F5B87F5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968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was easiest for me to develop a method of determining Major and Minor legs by finding patterns when the legs were listed in order of decreasing AATD (In this case ranking the Legs 1-4)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7BD9D-B46E-490D-A838-03C5F5B87F5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92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7BD9D-B46E-490D-A838-03C5F5B87F5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868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7BD9D-B46E-490D-A838-03C5F5B87F5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972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7BD9D-B46E-490D-A838-03C5F5B87F5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42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Creating the </a:t>
            </a:r>
            <a:r>
              <a:rPr lang="en-US" dirty="0" err="1"/>
              <a:t>VTrans</a:t>
            </a:r>
            <a:r>
              <a:rPr lang="en-US" dirty="0"/>
              <a:t> Intersection Data required consideration of it’s use, maintenance, and potential changes in how intersections are modeled. Maintenance workflows, tools, new uses already exist and the data is not yet complete.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7BD9D-B46E-490D-A838-03C5F5B87F5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393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Now… how to translate this to Major and Minor?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7BD9D-B46E-490D-A838-03C5F5B87F5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181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7BD9D-B46E-490D-A838-03C5F5B87F5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795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Now… how to translate this to Major and Minor?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7BD9D-B46E-490D-A838-03C5F5B87F5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061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have a view of a few intersections in Vermont’s capital city, Montpelier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7BD9D-B46E-490D-A838-03C5F5B87F5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987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have a view of a few intersections in Vermont’s capital city, Montpelier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7BD9D-B46E-490D-A838-03C5F5B87F5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817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have a view of a few intersections in Vermont’s capital city, Montpelier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7BD9D-B46E-490D-A838-03C5F5B87F5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306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we know which legs are Major 1, Major 2, Minor 1, and Minor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7BD9D-B46E-490D-A838-03C5F5B87F5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223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NodeLegs that are ranked 1-4 have </a:t>
            </a:r>
            <a:r>
              <a:rPr lang="en-US" dirty="0" err="1"/>
              <a:t>UniqueIDs</a:t>
            </a:r>
            <a:r>
              <a:rPr lang="en-US" dirty="0"/>
              <a:t> (NodeLegID)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7BD9D-B46E-490D-A838-03C5F5B87F5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253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have a view of a few intersections in Vermont’s capital city, Montpelier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7BD9D-B46E-490D-A838-03C5F5B87F5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567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general consideration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7BD9D-B46E-490D-A838-03C5F5B87F5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40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I’ll be focusing on a subset of objectives that I haven’t heard as much about as I hang out with other intersection folks, and ideas that were particularly useful to us.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Farmed out tasks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(not everything can be automated)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7BD9D-B46E-490D-A838-03C5F5B87F5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1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have a view of a few intersections in Vermont’s capital city, Montpelier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7BD9D-B46E-490D-A838-03C5F5B87F5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379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7BD9D-B46E-490D-A838-03C5F5B87F5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321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have a view of a few intersections in Vermont’s capital city, Montpelier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7BD9D-B46E-490D-A838-03C5F5B87F5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079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have a view of a few intersections in Vermont’s capital city, Montpelier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7BD9D-B46E-490D-A838-03C5F5B87F5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103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have documentation that describes (from an editor’s perspective) the tools and their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7BD9D-B46E-490D-A838-03C5F5B87F5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521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have a view of a few intersections in Vermont’s capital city, Montpelier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7BD9D-B46E-490D-A838-03C5F5B87F5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242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7BD9D-B46E-490D-A838-03C5F5B87F5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416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7BD9D-B46E-490D-A838-03C5F5B87F5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553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7BD9D-B46E-490D-A838-03C5F5B87F5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7BD9D-B46E-490D-A838-03C5F5B87F5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17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7BD9D-B46E-490D-A838-03C5F5B87F5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04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7BD9D-B46E-490D-A838-03C5F5B87F5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03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I talk about representing different scales of intersection complexity… Introduce you to our data, as I’ll be referring to these features a lot by name in the coming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7BD9D-B46E-490D-A838-03C5F5B87F5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52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7BD9D-B46E-490D-A838-03C5F5B87F5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27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7BD9D-B46E-490D-A838-03C5F5B87F5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74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0" y="6619875"/>
            <a:ext cx="8039100" cy="238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DBF5F9">
                    <a:shade val="90000"/>
                  </a:srgbClr>
                </a:solidFill>
              </a:rPr>
              <a:t>Esri UC 2013 - Leveraging Python to Revolutionize the Production of the Vermont Town Highway Maps – July 11, 2013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E4AAE-6C4F-419C-A8A7-676522726FF5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357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B85D4-9126-41E8-A8A2-397358F8AF69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4/24/2019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7D67F-D7BA-4CCA-9342-791AD9D93BE2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56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68C7C-3224-4EA0-9E99-05E2AA08024F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4/24/2019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FC774-F945-4CEE-BE76-3487C3658055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36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973B1-AA16-4B90-A594-CCC1654452A6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4/24/2019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6BE51-F03E-48C1-B448-BB7E58F38A6A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154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Constantia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9799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D079D-287E-481F-A5B6-85C4B43CDA01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4/24/2019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9E84F-9473-4254-94E7-329C601F8D3B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78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A2FE1F-49DC-478D-8B18-9F707B71085C}" type="datetimeFigureOut">
              <a:rPr lang="en-US" smtClean="0">
                <a:solidFill>
                  <a:srgbClr val="DBF5F9">
                    <a:shade val="90000"/>
                  </a:srgb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4/24/2019</a:t>
            </a:fld>
            <a:endParaRPr lang="en-US" dirty="0">
              <a:solidFill>
                <a:srgbClr val="DBF5F9">
                  <a:shade val="9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>
                  <a:shade val="9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2C51F3-A906-4F49-8BC0-910E1E8270CA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NEARC_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68988"/>
            <a:ext cx="858838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AD1F4-1C5F-4EAF-B9D5-4555AB84E380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4/24/2019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E8181-9A2D-479F-A3A9-4BEA04B14229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79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007AB-CA40-4225-BF35-EC8DE2B19095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4/24/2019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C424E-C7A3-456A-BD14-22C19BAED06D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618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3540E-21B0-429E-B0EC-31E0747A362A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4/24/2019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8DD1F-BE58-47F6-9C3E-5D95AB911273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161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809E2-4146-4B95-98BE-1EC13CA956B1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4/24/2019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D8BE8-0062-4C5D-8F27-3B19B923E543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903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055D5-3506-45E2-A189-1ED7CB9FC0BE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4/24/2019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45AC3-5039-4446-B26F-ADF107D051A9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514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06B81-D4AC-42C1-83F5-81F3BCC96C63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4/24/2019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93F6E-C96A-499F-8C62-05293C289181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893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095B4"/>
            </a:gs>
            <a:gs pos="79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A2FE1F-49DC-478D-8B18-9F707B71085C}" type="datetimeFigureOut">
              <a:rPr lang="en-US">
                <a:solidFill>
                  <a:srgbClr val="DBF5F9">
                    <a:shade val="90000"/>
                  </a:srgb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4/24/2019</a:t>
            </a:fld>
            <a:endParaRPr lang="en-US" dirty="0">
              <a:solidFill>
                <a:srgbClr val="DBF5F9">
                  <a:shade val="9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>
                  <a:shade val="9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2C51F3-A906-4F49-8BC0-910E1E8270CA}" type="slidenum">
              <a:rPr lang="en-US">
                <a:solidFill>
                  <a:srgbClr val="DBF5F9">
                    <a:shade val="90000"/>
                  </a:srgb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  <a:latin typeface="Times New Roman" pitchFamily="18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89939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4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9.png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0.png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536" y="5964986"/>
            <a:ext cx="3270250" cy="89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990600"/>
            <a:ext cx="317234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en-US" sz="480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Assembling</a:t>
            </a:r>
          </a:p>
          <a:p>
            <a:pPr algn="r" fontAlgn="base"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en-US" sz="480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Vermont’s</a:t>
            </a:r>
          </a:p>
          <a:p>
            <a:pPr algn="r" fontAlgn="base"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en-US" sz="480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Intersection</a:t>
            </a:r>
          </a:p>
          <a:p>
            <a:pPr algn="r" fontAlgn="base"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en-US" sz="480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Data</a:t>
            </a:r>
          </a:p>
          <a:p>
            <a:pPr algn="r"/>
            <a:endParaRPr lang="en-US" sz="4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375" y="6329065"/>
            <a:ext cx="1532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GIS-T 2019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5867400"/>
            <a:ext cx="1528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Kerry Alley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616BC2-9006-41CB-8D96-B60898D55C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607" y="849930"/>
            <a:ext cx="5168064" cy="34480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47F120-724E-47C0-84D5-FAC0004077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166" y="4530090"/>
            <a:ext cx="5631668" cy="12040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4980318"/>
      </p:ext>
    </p:extLst>
  </p:cSld>
  <p:clrMapOvr>
    <a:masterClrMapping/>
  </p:clrMapOvr>
  <p:transition advTm="3905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38862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 Node is the Principal Node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subset of the NodeLegs are Principal NodeLegs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8BFEFD-6C12-4AAB-BCD2-129122FB56CB}"/>
              </a:ext>
            </a:extLst>
          </p:cNvPr>
          <p:cNvSpPr txBox="1">
            <a:spLocks/>
          </p:cNvSpPr>
          <p:nvPr/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VTrans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Objectives/Approach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B1BE65-889F-4A57-9774-A1CAB599D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13" y="3106437"/>
            <a:ext cx="1531753" cy="33454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8CE583-6F8C-4121-8BAA-95843F14D7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106437"/>
            <a:ext cx="1994463" cy="33126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08FD3E-0B29-46B4-86E2-757C90E03B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62" y="3104802"/>
            <a:ext cx="1939138" cy="33126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A6ABCD1-74D6-4470-8D63-E8B34CD36579}"/>
              </a:ext>
            </a:extLst>
          </p:cNvPr>
          <p:cNvSpPr txBox="1"/>
          <p:nvPr/>
        </p:nvSpPr>
        <p:spPr>
          <a:xfrm>
            <a:off x="3606210" y="5445119"/>
            <a:ext cx="85151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BE1CAD-0ADA-44BB-A4DA-BC5518C32841}"/>
              </a:ext>
            </a:extLst>
          </p:cNvPr>
          <p:cNvSpPr txBox="1"/>
          <p:nvPr/>
        </p:nvSpPr>
        <p:spPr>
          <a:xfrm>
            <a:off x="6513213" y="5454134"/>
            <a:ext cx="12362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NodeLegs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58B6B8-8BD4-4CC1-977E-3DD074A5C1A0}"/>
              </a:ext>
            </a:extLst>
          </p:cNvPr>
          <p:cNvSpPr txBox="1"/>
          <p:nvPr/>
        </p:nvSpPr>
        <p:spPr>
          <a:xfrm>
            <a:off x="172412" y="5454134"/>
            <a:ext cx="18517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 Centerline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CE6B8B-E96F-4A98-9F26-840CED135317}"/>
              </a:ext>
            </a:extLst>
          </p:cNvPr>
          <p:cNvSpPr txBox="1"/>
          <p:nvPr/>
        </p:nvSpPr>
        <p:spPr>
          <a:xfrm>
            <a:off x="-29570" y="3042646"/>
            <a:ext cx="1878802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Intersection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907C66F-F883-4DCA-8E30-96F5B6B8DED1}"/>
              </a:ext>
            </a:extLst>
          </p:cNvPr>
          <p:cNvCxnSpPr>
            <a:cxnSpLocks/>
          </p:cNvCxnSpPr>
          <p:nvPr/>
        </p:nvCxnSpPr>
        <p:spPr>
          <a:xfrm flipH="1" flipV="1">
            <a:off x="5105400" y="5029200"/>
            <a:ext cx="298051" cy="42493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212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38862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 Node is the Principal Node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subset of the NodeLegs are </a:t>
            </a:r>
            <a:r>
              <a:rPr lang="en-US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Principal NodeLegs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8BFEFD-6C12-4AAB-BCD2-129122FB56CB}"/>
              </a:ext>
            </a:extLst>
          </p:cNvPr>
          <p:cNvSpPr txBox="1">
            <a:spLocks/>
          </p:cNvSpPr>
          <p:nvPr/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VTrans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Objectives/Approach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08FD3E-0B29-46B4-86E2-757C90E03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71800"/>
            <a:ext cx="1939138" cy="33126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A6ABCD1-74D6-4470-8D63-E8B34CD36579}"/>
              </a:ext>
            </a:extLst>
          </p:cNvPr>
          <p:cNvSpPr txBox="1"/>
          <p:nvPr/>
        </p:nvSpPr>
        <p:spPr>
          <a:xfrm>
            <a:off x="168224" y="3361309"/>
            <a:ext cx="12362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NodeLegs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B5954C-0F83-4405-93E8-18AD0E8220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77" t="40548" r="-3648" b="37312"/>
          <a:stretch/>
        </p:blipFill>
        <p:spPr>
          <a:xfrm>
            <a:off x="7068541" y="4568234"/>
            <a:ext cx="2019300" cy="21411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EE5238BC-1601-43AE-839B-28B741141603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243938" y="4628146"/>
            <a:ext cx="4816785" cy="877812"/>
          </a:xfrm>
          <a:prstGeom prst="bentConnector3">
            <a:avLst>
              <a:gd name="adj1" fmla="val 72046"/>
            </a:avLst>
          </a:prstGeom>
          <a:ln w="19050">
            <a:solidFill>
              <a:schemeClr val="tx2">
                <a:lumMod val="7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192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38862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 Node is the Principal Node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subset of the NodeLegs are </a:t>
            </a:r>
            <a:r>
              <a:rPr lang="en-US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Principal NodeLegs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8BFEFD-6C12-4AAB-BCD2-129122FB56CB}"/>
              </a:ext>
            </a:extLst>
          </p:cNvPr>
          <p:cNvSpPr txBox="1">
            <a:spLocks/>
          </p:cNvSpPr>
          <p:nvPr/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VTrans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Objectives/Approach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08FD3E-0B29-46B4-86E2-757C90E03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71800"/>
            <a:ext cx="1939138" cy="33126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A6ABCD1-74D6-4470-8D63-E8B34CD36579}"/>
              </a:ext>
            </a:extLst>
          </p:cNvPr>
          <p:cNvSpPr txBox="1"/>
          <p:nvPr/>
        </p:nvSpPr>
        <p:spPr>
          <a:xfrm>
            <a:off x="168224" y="3361309"/>
            <a:ext cx="12362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NodeLegs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7FEB01-C2DD-4D78-8166-554119DCE0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97" t="1241" r="7832" b="76619"/>
          <a:stretch/>
        </p:blipFill>
        <p:spPr>
          <a:xfrm>
            <a:off x="5181600" y="2749950"/>
            <a:ext cx="2019300" cy="21411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B5954C-0F83-4405-93E8-18AD0E8220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77" t="40548" r="-3648" b="37312"/>
          <a:stretch/>
        </p:blipFill>
        <p:spPr>
          <a:xfrm>
            <a:off x="7068541" y="4568234"/>
            <a:ext cx="2019300" cy="21411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028EC99-C260-4F3A-83BB-86F4A7E06D82}"/>
              </a:ext>
            </a:extLst>
          </p:cNvPr>
          <p:cNvCxnSpPr>
            <a:cxnSpLocks/>
          </p:cNvCxnSpPr>
          <p:nvPr/>
        </p:nvCxnSpPr>
        <p:spPr>
          <a:xfrm>
            <a:off x="1943100" y="3239357"/>
            <a:ext cx="3924300" cy="189643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EE5238BC-1601-43AE-839B-28B741141603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243938" y="4628146"/>
            <a:ext cx="4816785" cy="877812"/>
          </a:xfrm>
          <a:prstGeom prst="bentConnector3">
            <a:avLst>
              <a:gd name="adj1" fmla="val 72046"/>
            </a:avLst>
          </a:prstGeom>
          <a:ln w="19050">
            <a:solidFill>
              <a:schemeClr val="tx2">
                <a:lumMod val="7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579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38862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 Node is the Principal Node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subset of the NodeLegs are </a:t>
            </a:r>
            <a:r>
              <a:rPr lang="en-US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Principal NodeLegs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8BFEFD-6C12-4AAB-BCD2-129122FB56CB}"/>
              </a:ext>
            </a:extLst>
          </p:cNvPr>
          <p:cNvSpPr txBox="1">
            <a:spLocks/>
          </p:cNvSpPr>
          <p:nvPr/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VTrans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Objectives/Approach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08FD3E-0B29-46B4-86E2-757C90E03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71800"/>
            <a:ext cx="1939138" cy="33126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2DFC1ED-23C2-4126-9AF8-C1146C8966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52" r="64329" b="47708"/>
          <a:stretch/>
        </p:blipFill>
        <p:spPr>
          <a:xfrm>
            <a:off x="3154482" y="4495019"/>
            <a:ext cx="2019300" cy="21411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7FEB01-C2DD-4D78-8166-554119DCE0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97" t="1241" r="7832" b="76619"/>
          <a:stretch/>
        </p:blipFill>
        <p:spPr>
          <a:xfrm>
            <a:off x="5181600" y="2749950"/>
            <a:ext cx="2019300" cy="21411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B5954C-0F83-4405-93E8-18AD0E8220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77" t="40548" r="-3648" b="37312"/>
          <a:stretch/>
        </p:blipFill>
        <p:spPr>
          <a:xfrm>
            <a:off x="7068541" y="4568234"/>
            <a:ext cx="2019300" cy="21411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028EC99-C260-4F3A-83BB-86F4A7E06D82}"/>
              </a:ext>
            </a:extLst>
          </p:cNvPr>
          <p:cNvCxnSpPr>
            <a:cxnSpLocks/>
          </p:cNvCxnSpPr>
          <p:nvPr/>
        </p:nvCxnSpPr>
        <p:spPr>
          <a:xfrm>
            <a:off x="1943100" y="3239357"/>
            <a:ext cx="3924300" cy="189643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C3A812AC-BCBF-4CC4-A0D7-A0AB300FB753}"/>
              </a:ext>
            </a:extLst>
          </p:cNvPr>
          <p:cNvCxnSpPr>
            <a:cxnSpLocks/>
          </p:cNvCxnSpPr>
          <p:nvPr/>
        </p:nvCxnSpPr>
        <p:spPr>
          <a:xfrm>
            <a:off x="713240" y="4663731"/>
            <a:ext cx="2258560" cy="911377"/>
          </a:xfrm>
          <a:prstGeom prst="bentConnector3">
            <a:avLst>
              <a:gd name="adj1" fmla="val -63"/>
            </a:avLst>
          </a:prstGeom>
          <a:ln w="19050">
            <a:solidFill>
              <a:schemeClr val="tx2">
                <a:lumMod val="7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EE5238BC-1601-43AE-839B-28B741141603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243938" y="4628146"/>
            <a:ext cx="4816785" cy="877812"/>
          </a:xfrm>
          <a:prstGeom prst="bentConnector3">
            <a:avLst>
              <a:gd name="adj1" fmla="val 72046"/>
            </a:avLst>
          </a:prstGeom>
          <a:ln w="19050">
            <a:solidFill>
              <a:schemeClr val="tx2">
                <a:lumMod val="7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656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DF414-D7CB-4C15-BB6D-59507B369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610600" cy="51054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Simple Intersections</a:t>
            </a:r>
          </a:p>
          <a:p>
            <a:pPr lvl="2"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Single Node and its Legs</a:t>
            </a:r>
          </a:p>
          <a:p>
            <a:pPr lvl="2">
              <a:spcBef>
                <a:spcPts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Complex Intersections</a:t>
            </a:r>
          </a:p>
          <a:p>
            <a:pPr lvl="2"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Multiple Nodes and all their Legs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Generalized to a single Node and one Leg per ‘approach’</a:t>
            </a: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Also </a:t>
            </a:r>
            <a:r>
              <a:rPr lang="en-US" dirty="0"/>
              <a:t>→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Nodes with NodeLegs, but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Intersections:</a:t>
            </a:r>
          </a:p>
          <a:p>
            <a:pPr lvl="2"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Dangles (one Leg, dead ends)</a:t>
            </a:r>
          </a:p>
          <a:p>
            <a:pPr lvl="2">
              <a:spcBef>
                <a:spcPts val="0"/>
              </a:spcBef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Pseudonodes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(two Legs, split polyline)</a:t>
            </a:r>
          </a:p>
          <a:p>
            <a:pPr lvl="2"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Not-at-grade Nodes</a:t>
            </a:r>
          </a:p>
          <a:p>
            <a:pPr lvl="2"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Transitions between single and dual carriageways</a:t>
            </a:r>
          </a:p>
          <a:p>
            <a:pPr lvl="2">
              <a:spcBef>
                <a:spcPts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7D9ABBE-7078-49BF-B39F-E48AA99BB8FD}"/>
              </a:ext>
            </a:extLst>
          </p:cNvPr>
          <p:cNvSpPr txBox="1">
            <a:spLocks/>
          </p:cNvSpPr>
          <p:nvPr/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Nodes and Legs → Intersections</a:t>
            </a:r>
          </a:p>
        </p:txBody>
      </p:sp>
    </p:spTree>
    <p:extLst>
      <p:ext uri="{BB962C8B-B14F-4D97-AF65-F5344CB8AC3E}">
        <p14:creationId xmlns:p14="http://schemas.microsoft.com/office/powerpoint/2010/main" val="2099263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DF414-D7CB-4C15-BB6D-59507B369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163"/>
            <a:ext cx="8686800" cy="4922837"/>
          </a:xfrm>
        </p:spPr>
        <p:txBody>
          <a:bodyPr/>
          <a:lstStyle/>
          <a:p>
            <a:pPr lvl="2">
              <a:spcBef>
                <a:spcPts val="1200"/>
              </a:spcBef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Published “Safety Performance Functions” (SPFs) are based on safety statistics and real intersections</a:t>
            </a:r>
          </a:p>
          <a:p>
            <a:pPr lvl="2">
              <a:spcBef>
                <a:spcPts val="1800"/>
              </a:spcBef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Safety Analyst assumes intersection attributes are consistent with assumptions underlying each SPF</a:t>
            </a:r>
          </a:p>
          <a:p>
            <a:pPr lvl="2">
              <a:spcBef>
                <a:spcPts val="1800"/>
              </a:spcBef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Intersection Geometry and Stop Control </a:t>
            </a:r>
            <a:r>
              <a:rPr lang="en-US" sz="2300" i="1" dirty="0">
                <a:latin typeface="Arial" panose="020B0604020202020204" pitchFamily="34" charset="0"/>
                <a:cs typeface="Arial" panose="020B0604020202020204" pitchFamily="34" charset="0"/>
              </a:rPr>
              <a:t>assumed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to be consistent with definitions of </a:t>
            </a:r>
            <a:r>
              <a:rPr lang="en-US" sz="23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3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routes</a:t>
            </a:r>
          </a:p>
          <a:p>
            <a:pPr lvl="2">
              <a:lnSpc>
                <a:spcPct val="150000"/>
              </a:lnSpc>
              <a:spcBef>
                <a:spcPts val="1800"/>
              </a:spcBef>
            </a:pPr>
            <a:r>
              <a:rPr lang="en-US" sz="23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Route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– Thru-route with more traffic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sz="23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– Intersects Major route, has stop control</a:t>
            </a:r>
          </a:p>
          <a:p>
            <a:pPr lvl="2">
              <a:lnSpc>
                <a:spcPct val="150000"/>
              </a:lnSpc>
              <a:spcBef>
                <a:spcPts val="600"/>
              </a:spcBef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50000"/>
              </a:lnSpc>
              <a:spcBef>
                <a:spcPts val="600"/>
              </a:spcBef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7D9ABBE-7078-49BF-B39F-E48AA99BB8FD}"/>
              </a:ext>
            </a:extLst>
          </p:cNvPr>
          <p:cNvSpPr txBox="1">
            <a:spLocks/>
          </p:cNvSpPr>
          <p:nvPr/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Safety Analyst’s Perspective</a:t>
            </a:r>
          </a:p>
        </p:txBody>
      </p:sp>
    </p:spTree>
    <p:extLst>
      <p:ext uri="{BB962C8B-B14F-4D97-AF65-F5344CB8AC3E}">
        <p14:creationId xmlns:p14="http://schemas.microsoft.com/office/powerpoint/2010/main" val="3181212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2FEC56-AE5D-4A34-9509-D44ED6767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143" y="1143686"/>
            <a:ext cx="5485714" cy="54857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700994-1DC2-4665-9162-54EE87932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5717208"/>
            <a:ext cx="2462212" cy="658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F0C844-86A6-478E-9D8A-73C714976DCB}"/>
              </a:ext>
            </a:extLst>
          </p:cNvPr>
          <p:cNvSpPr txBox="1"/>
          <p:nvPr/>
        </p:nvSpPr>
        <p:spPr>
          <a:xfrm>
            <a:off x="762000" y="914400"/>
            <a:ext cx="283845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Sort NodeLeg records in order of decreasing AADT!</a:t>
            </a:r>
          </a:p>
        </p:txBody>
      </p:sp>
    </p:spTree>
    <p:extLst>
      <p:ext uri="{BB962C8B-B14F-4D97-AF65-F5344CB8AC3E}">
        <p14:creationId xmlns:p14="http://schemas.microsoft.com/office/powerpoint/2010/main" val="2453155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659CF1-A75C-46B5-95DB-14613D0C3B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143" y="1143686"/>
            <a:ext cx="5485714" cy="54857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8C8336-B2A0-4DCF-B10A-7EACE6F74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5717208"/>
            <a:ext cx="2462212" cy="658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7600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3AFE7E-4E5A-411A-ABC5-C07475E48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143" y="1143686"/>
            <a:ext cx="5485714" cy="54857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1F4575-7709-4AB2-8391-7D55F4B2B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5717208"/>
            <a:ext cx="2462212" cy="658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5260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08DC04-9E6A-47D0-9689-5FBE29008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143" y="1143686"/>
            <a:ext cx="5485714" cy="54857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98C56A-8246-4BA7-8D91-1FB3DDC23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5717208"/>
            <a:ext cx="2462212" cy="658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653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7B5D6B20-3700-4D45-927A-1900A6C09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57200" y="1552332"/>
            <a:ext cx="9677400" cy="85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algn="ctr" fontAlgn="base">
              <a:lnSpc>
                <a:spcPts val="4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en-US" sz="3600" dirty="0">
                <a:latin typeface="+mj-lt"/>
                <a:cs typeface="Arial" panose="020B0604020202020204" pitchFamily="34" charset="0"/>
              </a:rPr>
              <a:t>Data Creation – Maintenance – Use – Evolution</a:t>
            </a:r>
          </a:p>
          <a:p>
            <a:pPr algn="r" fontAlgn="base">
              <a:lnSpc>
                <a:spcPts val="4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endParaRPr lang="en-US" sz="200" dirty="0">
              <a:solidFill>
                <a:prstClr val="white"/>
              </a:solidFill>
              <a:latin typeface="+mj-lt"/>
              <a:cs typeface="Arial" panose="020B0604020202020204" pitchFamily="34" charset="0"/>
            </a:endParaRPr>
          </a:p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endParaRPr kumimoji="1" lang="en-US" sz="2800" dirty="0">
              <a:solidFill>
                <a:prstClr val="white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Picture 3" descr="V:\Projects\Shared\Mapping\RouteLogSystem\ArcGIS_10_RouteLogSystem\GIS-T_2014\RouteLogTemplateU002-0311_40.jpg">
            <a:extLst>
              <a:ext uri="{FF2B5EF4-FFF2-40B4-BE49-F238E27FC236}">
                <a16:creationId xmlns:a16="http://schemas.microsoft.com/office/drawing/2014/main" id="{9F49A011-6279-4941-8F8C-3DC0358F7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65267"/>
            <a:ext cx="3413567" cy="227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4288E9-C53C-4F69-A869-B7E2E339DA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297" y="2630088"/>
            <a:ext cx="3325509" cy="16580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AB8D01-C310-48DD-9DB1-CF3EC3A1A6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138" y="2292733"/>
            <a:ext cx="2895778" cy="43275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2AA41A-A4EE-45B9-91FA-918E21E373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86" y="6140380"/>
            <a:ext cx="4678448" cy="5350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64832D-AE3A-47F8-BD6B-70FEAEFFE276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630088"/>
            <a:ext cx="1247774" cy="13858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532940-5131-4FC8-8952-51C807CD31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0894" y="5460372"/>
            <a:ext cx="1724025" cy="48577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86C05B5-4136-42A0-8794-D0AC29A366A6}"/>
              </a:ext>
            </a:extLst>
          </p:cNvPr>
          <p:cNvSpPr txBox="1">
            <a:spLocks/>
          </p:cNvSpPr>
          <p:nvPr/>
        </p:nvSpPr>
        <p:spPr>
          <a:xfrm>
            <a:off x="457200" y="624869"/>
            <a:ext cx="8229600" cy="86217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Interconnected Processes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298696D-74A4-4B42-A51C-6FCA0AB981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17" y="4565267"/>
            <a:ext cx="3117964" cy="6666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8534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41D7AA-4BBD-4D77-AB7B-4D3FC9F4D9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143" y="1143686"/>
            <a:ext cx="5485714" cy="54857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1C0C5E-BE32-44B3-856A-F77AE8A99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5717208"/>
            <a:ext cx="2462212" cy="658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1006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DF414-D7CB-4C15-BB6D-59507B369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does knowing the rank of NodeLegs help us identify an intersection’s Major and Minor routes? </a:t>
            </a:r>
          </a:p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NodeLegs provide values for a Node’s attributes for Major and Minor routes?</a:t>
            </a:r>
          </a:p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do we keep track of this in our data?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7D9ABBE-7078-49BF-B39F-E48AA99BB8FD}"/>
              </a:ext>
            </a:extLst>
          </p:cNvPr>
          <p:cNvSpPr txBox="1">
            <a:spLocks/>
          </p:cNvSpPr>
          <p:nvPr/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Leg Rank → Major &amp; Minor?</a:t>
            </a:r>
          </a:p>
        </p:txBody>
      </p:sp>
    </p:spTree>
    <p:extLst>
      <p:ext uri="{BB962C8B-B14F-4D97-AF65-F5344CB8AC3E}">
        <p14:creationId xmlns:p14="http://schemas.microsoft.com/office/powerpoint/2010/main" val="359357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DF414-D7CB-4C15-BB6D-59507B369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route attributes – Transferred from a Node’s “Major Leg” (highest AADT)</a:t>
            </a:r>
          </a:p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route attributes – Transferred from a Node’s Leg with highest AADT that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intersects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 Major route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7D9ABBE-7078-49BF-B39F-E48AA99BB8FD}"/>
              </a:ext>
            </a:extLst>
          </p:cNvPr>
          <p:cNvSpPr txBox="1">
            <a:spLocks/>
          </p:cNvSpPr>
          <p:nvPr/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Leg Rank → Major &amp; Minor?</a:t>
            </a:r>
          </a:p>
        </p:txBody>
      </p:sp>
    </p:spTree>
    <p:extLst>
      <p:ext uri="{BB962C8B-B14F-4D97-AF65-F5344CB8AC3E}">
        <p14:creationId xmlns:p14="http://schemas.microsoft.com/office/powerpoint/2010/main" val="1699556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41D7AA-4BBD-4D77-AB7B-4D3FC9F4D9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143" y="1143686"/>
            <a:ext cx="5485714" cy="54857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859849-CECC-4874-A0B5-861932DF9A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6057900"/>
            <a:ext cx="6162675" cy="571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EC59A4D-FD61-45FE-B0F7-B397B6C91F00}"/>
              </a:ext>
            </a:extLst>
          </p:cNvPr>
          <p:cNvSpPr/>
          <p:nvPr/>
        </p:nvSpPr>
        <p:spPr>
          <a:xfrm>
            <a:off x="3733800" y="6371303"/>
            <a:ext cx="3048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4E24AF-4222-438A-A8D1-6863B6E07B63}"/>
              </a:ext>
            </a:extLst>
          </p:cNvPr>
          <p:cNvSpPr/>
          <p:nvPr/>
        </p:nvSpPr>
        <p:spPr>
          <a:xfrm>
            <a:off x="5371928" y="6363929"/>
            <a:ext cx="3048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1927DA-E4D8-4CC8-85C3-FCB75797425E}"/>
              </a:ext>
            </a:extLst>
          </p:cNvPr>
          <p:cNvSpPr/>
          <p:nvPr/>
        </p:nvSpPr>
        <p:spPr>
          <a:xfrm>
            <a:off x="6781800" y="6371303"/>
            <a:ext cx="3048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A8DD06-308C-4D7A-B6B3-EA2435C08126}"/>
              </a:ext>
            </a:extLst>
          </p:cNvPr>
          <p:cNvSpPr/>
          <p:nvPr/>
        </p:nvSpPr>
        <p:spPr>
          <a:xfrm>
            <a:off x="8410404" y="6363929"/>
            <a:ext cx="3048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D9A396-8015-485C-BB47-7FC85C762F34}"/>
              </a:ext>
            </a:extLst>
          </p:cNvPr>
          <p:cNvSpPr txBox="1"/>
          <p:nvPr/>
        </p:nvSpPr>
        <p:spPr>
          <a:xfrm>
            <a:off x="7848257" y="6331714"/>
            <a:ext cx="15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46959A-A2C5-45D4-A06E-BC34F93FB8BD}"/>
              </a:ext>
            </a:extLst>
          </p:cNvPr>
          <p:cNvSpPr txBox="1"/>
          <p:nvPr/>
        </p:nvSpPr>
        <p:spPr>
          <a:xfrm>
            <a:off x="6222001" y="6343650"/>
            <a:ext cx="15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4C04F-06C4-463C-B33D-560A39C97D65}"/>
              </a:ext>
            </a:extLst>
          </p:cNvPr>
          <p:cNvSpPr txBox="1"/>
          <p:nvPr/>
        </p:nvSpPr>
        <p:spPr>
          <a:xfrm>
            <a:off x="4707183" y="6343650"/>
            <a:ext cx="15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A535F9-67A2-41E9-B891-8E78A6B9307B}"/>
              </a:ext>
            </a:extLst>
          </p:cNvPr>
          <p:cNvSpPr txBox="1"/>
          <p:nvPr/>
        </p:nvSpPr>
        <p:spPr>
          <a:xfrm>
            <a:off x="3192365" y="6349737"/>
            <a:ext cx="15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78573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79AA48-FC4E-43C7-9ECC-08B96DEF9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143" y="1143686"/>
            <a:ext cx="5485714" cy="54857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5919CE-882C-47F5-9EAA-5BF182C1E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5717208"/>
            <a:ext cx="2462212" cy="658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0984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D58FA6-C2AF-4CA3-957E-0467113DF6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143" y="1143686"/>
            <a:ext cx="5485714" cy="54857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813B1B-91DC-4E96-A8F9-68479BCB8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5717208"/>
            <a:ext cx="2462212" cy="658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1866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D6F512-C578-44A8-9CB2-B3816EBB5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143" y="1143686"/>
            <a:ext cx="5485714" cy="54857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2F4A6A-609E-4AFD-8FC8-D9F62EE963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5717208"/>
            <a:ext cx="2462212" cy="658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2695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349C64-5724-435E-B22B-EA22D72118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143" y="1143686"/>
            <a:ext cx="5485714" cy="54857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C791A3-0137-4847-97A7-6F7BA9B02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5717208"/>
            <a:ext cx="2462212" cy="658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90738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7BAA0E3-D284-4AAE-8B47-3DA17A532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143" y="1143686"/>
            <a:ext cx="5485714" cy="54857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AD8367-1FF1-4FEE-ADCA-62545D3A90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5717208"/>
            <a:ext cx="2462212" cy="658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27639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7BAA0E3-D284-4AAE-8B47-3DA17A532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143" y="0"/>
            <a:ext cx="5485714" cy="54857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2B0646-312C-4E8C-A77D-5A712B515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5865" y="6115050"/>
            <a:ext cx="6124575" cy="590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041D57-CACB-4E35-8DE4-16F2F98A84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6816" y="5209489"/>
            <a:ext cx="6162675" cy="571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0878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Today’s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239000" cy="4800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Our objectives/approach to Intersection Data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Internally developed automated processes </a:t>
            </a:r>
          </a:p>
          <a:p>
            <a:pPr lvl="2"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(facilitating data creation</a:t>
            </a:r>
          </a:p>
          <a:p>
            <a:pPr marL="668337" lvl="2" indent="0"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and maintenance)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Future directions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3C5516-B8B5-401F-858E-68CC25090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765" y="4572000"/>
            <a:ext cx="4311869" cy="1828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51491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DF414-D7CB-4C15-BB6D-59507B369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Major 1 always highest AADT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(except some T intersections)</a:t>
            </a:r>
          </a:p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Major 2 always cross-street of Major 1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Major 2 = Leg 2 if Angle 1-2 ≈ 180°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Major 2 = Leg 3 if Angle 1-2 ≈ 180°</a:t>
            </a:r>
          </a:p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Minor 1 is intersecting leg with highest AADT</a:t>
            </a:r>
          </a:p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Minor 2 is cross-street of Minor 1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7D9ABBE-7078-49BF-B39F-E48AA99BB8FD}"/>
              </a:ext>
            </a:extLst>
          </p:cNvPr>
          <p:cNvSpPr txBox="1">
            <a:spLocks/>
          </p:cNvSpPr>
          <p:nvPr/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How To “Automate”?</a:t>
            </a:r>
          </a:p>
        </p:txBody>
      </p:sp>
    </p:spTree>
    <p:extLst>
      <p:ext uri="{BB962C8B-B14F-4D97-AF65-F5344CB8AC3E}">
        <p14:creationId xmlns:p14="http://schemas.microsoft.com/office/powerpoint/2010/main" val="3557621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BE9065-2DC2-4D57-AF3F-6A31F73FB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5943600"/>
            <a:ext cx="7686675" cy="600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FB6E77-26C7-4532-81A1-D70A800831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143" y="153086"/>
            <a:ext cx="5485714" cy="54857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68239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DF414-D7CB-4C15-BB6D-59507B369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Query subset of Nodes that will have same relationship between Leg rank and Major/Minor designation</a:t>
            </a:r>
          </a:p>
          <a:p>
            <a:pPr marL="0" indent="0">
              <a:lnSpc>
                <a:spcPct val="150000"/>
              </a:lnSpc>
              <a:spcBef>
                <a:spcPts val="2400"/>
              </a:spcBef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(Angle_1_3 &gt;= 175 AND Angle_1_3 &lt;= 185) AND (Angle_1_2 &gt;= 75 AND Angle_1_2 &lt;= 95) AND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AADT_NullCount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= 0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7D9ABBE-7078-49BF-B39F-E48AA99BB8FD}"/>
              </a:ext>
            </a:extLst>
          </p:cNvPr>
          <p:cNvSpPr txBox="1">
            <a:spLocks/>
          </p:cNvSpPr>
          <p:nvPr/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How To “Automate”?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8611DB-F60A-4A69-A745-737E0C77CD17}"/>
              </a:ext>
            </a:extLst>
          </p:cNvPr>
          <p:cNvSpPr txBox="1"/>
          <p:nvPr/>
        </p:nvSpPr>
        <p:spPr>
          <a:xfrm>
            <a:off x="3810000" y="5804814"/>
            <a:ext cx="2736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(Look at Nodes where all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Legs have AADT values)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5EA9C8D-576A-4FB5-A1FA-53F2EB2E943E}"/>
              </a:ext>
            </a:extLst>
          </p:cNvPr>
          <p:cNvCxnSpPr>
            <a:cxnSpLocks/>
          </p:cNvCxnSpPr>
          <p:nvPr/>
        </p:nvCxnSpPr>
        <p:spPr>
          <a:xfrm flipH="1" flipV="1">
            <a:off x="2209800" y="5784503"/>
            <a:ext cx="1473766" cy="461666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9866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DF414-D7CB-4C15-BB6D-59507B369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163"/>
            <a:ext cx="8458200" cy="438943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Bulk populate Major_1, Major_2, etc. fields indicating Leg rank and corresponding NodeLegID</a:t>
            </a:r>
          </a:p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From previous query, Legs 1-4 (sorted by AADT) are:</a:t>
            </a:r>
          </a:p>
          <a:p>
            <a:pPr marL="641350" lvl="2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Major_1, Minor_1, Major_2, Minor_2 (respectively)</a:t>
            </a:r>
          </a:p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other words: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Major_1, Minor_1, Major_2, Minor_2 are Legs 1, 3, 2, 4</a:t>
            </a:r>
          </a:p>
          <a:p>
            <a:pPr>
              <a:lnSpc>
                <a:spcPct val="150000"/>
              </a:lnSpc>
              <a:spcBef>
                <a:spcPts val="2400"/>
              </a:spcBef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7D9ABBE-7078-49BF-B39F-E48AA99BB8FD}"/>
              </a:ext>
            </a:extLst>
          </p:cNvPr>
          <p:cNvSpPr txBox="1">
            <a:spLocks/>
          </p:cNvSpPr>
          <p:nvPr/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How To “Automate”?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3CE3F3-1D10-4955-8531-53827C85C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6029325"/>
            <a:ext cx="6115050" cy="5905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F8A821F-26EF-44D4-9425-244E4FE4E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3138487"/>
            <a:ext cx="609600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686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1B785B-3EBE-43F5-B8CA-F1585294A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143" y="152400"/>
            <a:ext cx="5485714" cy="54857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CCD1FA-0190-4916-B9ED-0A91ADC5C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87" y="6019800"/>
            <a:ext cx="766762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157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1B785B-3EBE-43F5-B8CA-F1585294A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143" y="152400"/>
            <a:ext cx="5485714" cy="54857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1D3DD9-EE26-4ED0-80F9-955E1392D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9237" y="5300884"/>
            <a:ext cx="6115050" cy="590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B04AE3-8989-4AFC-A548-16DBE77C14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9712" y="6105525"/>
            <a:ext cx="6124575" cy="600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14961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1F6AD1C-8A90-43AE-9828-C99E6B46CF2A}"/>
              </a:ext>
            </a:extLst>
          </p:cNvPr>
          <p:cNvSpPr txBox="1">
            <a:spLocks/>
          </p:cNvSpPr>
          <p:nvPr/>
        </p:nvSpPr>
        <p:spPr>
          <a:xfrm>
            <a:off x="228600" y="1371600"/>
            <a:ext cx="8686800" cy="502920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HMS Toolbar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Node-centric tools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select intersecting Road Centerline arcs and (depending on tool) the Node its NodeLegs</a:t>
            </a:r>
          </a:p>
          <a:p>
            <a:pPr lvl="3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LegsOnly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AddAll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UpdateAll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UpdateNodeLegCount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Centerline-centric tools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select any number of Road Centerline arcs</a:t>
            </a:r>
          </a:p>
          <a:p>
            <a:pPr lvl="3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CheckRelationalAttributes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CheckRoadwayAttributes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UpdateRelationalAttributes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UpdateRoadwayAttributes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 2" pitchFamily="18" charset="2"/>
              <a:buNone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 2" pitchFamily="18" charset="2"/>
              <a:buNone/>
            </a:pPr>
            <a:endParaRPr lang="en-US" dirty="0">
              <a:solidFill>
                <a:schemeClr val="tx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D0E767-F2A4-4EB1-8E54-39EF144BD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262" y="4708047"/>
            <a:ext cx="4678448" cy="5350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E69238-E5C3-4184-9BCA-BBB7190F8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800" y="1128712"/>
            <a:ext cx="1724025" cy="48577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C023762-65D9-430F-B55B-1CC489C5B208}"/>
              </a:ext>
            </a:extLst>
          </p:cNvPr>
          <p:cNvSpPr txBox="1">
            <a:spLocks/>
          </p:cNvSpPr>
          <p:nvPr/>
        </p:nvSpPr>
        <p:spPr>
          <a:xfrm>
            <a:off x="457200" y="624869"/>
            <a:ext cx="8229600" cy="86217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ArcMap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AddIns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4A9DB5-897B-4175-9B9C-F5D396BFDD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8950" r="75962" b="-1"/>
          <a:stretch/>
        </p:blipFill>
        <p:spPr>
          <a:xfrm>
            <a:off x="2971800" y="2750389"/>
            <a:ext cx="1905000" cy="5811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E86FA04-42EB-43C1-81C9-CF056EB6CB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557" t="-301" r="31252"/>
          <a:stretch/>
        </p:blipFill>
        <p:spPr>
          <a:xfrm>
            <a:off x="5550310" y="5351897"/>
            <a:ext cx="3581400" cy="53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760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A5E638-758E-421D-BE3C-E7CBD113CC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1" y="4034133"/>
            <a:ext cx="2209457" cy="22094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BD1353-9B8A-4B75-B744-80F2228F0B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201" y="4034133"/>
            <a:ext cx="2209457" cy="22094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832D5A-D33A-40E1-A3F2-B10886E8A9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801" y="4034134"/>
            <a:ext cx="2209457" cy="22094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F75E53-9588-4561-B84F-C115CE86A843}"/>
              </a:ext>
            </a:extLst>
          </p:cNvPr>
          <p:cNvSpPr txBox="1"/>
          <p:nvPr/>
        </p:nvSpPr>
        <p:spPr>
          <a:xfrm>
            <a:off x="612401" y="2967335"/>
            <a:ext cx="14798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Road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Centerline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F2CDE9-D6F2-4D0E-9818-FC2818EE11D4}"/>
              </a:ext>
            </a:extLst>
          </p:cNvPr>
          <p:cNvSpPr txBox="1"/>
          <p:nvPr/>
        </p:nvSpPr>
        <p:spPr>
          <a:xfrm>
            <a:off x="3564536" y="2967335"/>
            <a:ext cx="12875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Road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Centerline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92640D-EC58-4F39-B70D-6CED56DE12DA}"/>
              </a:ext>
            </a:extLst>
          </p:cNvPr>
          <p:cNvSpPr txBox="1"/>
          <p:nvPr/>
        </p:nvSpPr>
        <p:spPr>
          <a:xfrm>
            <a:off x="6479801" y="2983270"/>
            <a:ext cx="11849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Running</a:t>
            </a:r>
          </a:p>
          <a:p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UpdateAll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D0E767-F2A4-4EB1-8E54-39EF144BD1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099" y="1559201"/>
            <a:ext cx="4678448" cy="53500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C023762-65D9-430F-B55B-1CC489C5B208}"/>
              </a:ext>
            </a:extLst>
          </p:cNvPr>
          <p:cNvSpPr txBox="1">
            <a:spLocks/>
          </p:cNvSpPr>
          <p:nvPr/>
        </p:nvSpPr>
        <p:spPr>
          <a:xfrm>
            <a:off x="457200" y="624869"/>
            <a:ext cx="8229600" cy="86217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ArcMap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AddIns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4A9DB5-897B-4175-9B9C-F5D396BFDD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" y="2195936"/>
            <a:ext cx="7924800" cy="533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9C185CD-2B58-428B-8591-D3987D974505}"/>
              </a:ext>
            </a:extLst>
          </p:cNvPr>
          <p:cNvSpPr txBox="1"/>
          <p:nvPr/>
        </p:nvSpPr>
        <p:spPr>
          <a:xfrm>
            <a:off x="5205966" y="1546041"/>
            <a:ext cx="2871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UpdateAll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Button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BA4B11-32DE-496D-BC3E-24F97F28AD7E}"/>
              </a:ext>
            </a:extLst>
          </p:cNvPr>
          <p:cNvSpPr txBox="1"/>
          <p:nvPr/>
        </p:nvSpPr>
        <p:spPr>
          <a:xfrm>
            <a:off x="7881081" y="3088188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(attributes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too!)</a:t>
            </a:r>
          </a:p>
        </p:txBody>
      </p:sp>
    </p:spTree>
    <p:extLst>
      <p:ext uri="{BB962C8B-B14F-4D97-AF65-F5344CB8AC3E}">
        <p14:creationId xmlns:p14="http://schemas.microsoft.com/office/powerpoint/2010/main" val="3907983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Future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919890"/>
            <a:ext cx="8686800" cy="348091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Complex (or all!) Intersections in Tables</a:t>
            </a:r>
          </a:p>
          <a:p>
            <a:pPr lvl="2">
              <a:spcBef>
                <a:spcPts val="600"/>
              </a:spcBef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Intersections (points) and Approaches (lines) = geometry of Principal Nodes and Principal NodeLegs</a:t>
            </a:r>
          </a:p>
          <a:p>
            <a:pPr lvl="2">
              <a:lnSpc>
                <a:spcPct val="150000"/>
              </a:lnSpc>
              <a:spcBef>
                <a:spcPts val="600"/>
              </a:spcBef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Attributes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represent the entire intersection or approach direction</a:t>
            </a:r>
          </a:p>
          <a:p>
            <a:pPr marL="668337" lvl="2" indent="0">
              <a:lnSpc>
                <a:spcPct val="150000"/>
              </a:lnSpc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(Nodes and NodeLegs datasets reserved for feature-specific attributes)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47348A3-68EA-43C0-92A6-3BDD9DB2C9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24"/>
          <a:stretch/>
        </p:blipFill>
        <p:spPr bwMode="auto">
          <a:xfrm>
            <a:off x="2190750" y="1447800"/>
            <a:ext cx="4762500" cy="131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4861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Future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919890"/>
            <a:ext cx="8686800" cy="348091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Maintain rules for summarizing Intersections (and complex approaches) within Table attributes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AADT of dual carriageways </a:t>
            </a:r>
          </a:p>
          <a:p>
            <a:pPr lvl="2">
              <a:spcBef>
                <a:spcPts val="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Average Leg skew angles</a:t>
            </a:r>
          </a:p>
          <a:p>
            <a:pPr lvl="2">
              <a:spcBef>
                <a:spcPts val="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represent the entire intersection or approach direction</a:t>
            </a:r>
          </a:p>
          <a:p>
            <a:pPr marL="0" indent="0">
              <a:buNone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tx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7E42400-E5B5-45EA-A432-FC9E0FCB7A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24"/>
          <a:stretch/>
        </p:blipFill>
        <p:spPr bwMode="auto">
          <a:xfrm>
            <a:off x="2190750" y="1447800"/>
            <a:ext cx="4762500" cy="131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948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001000" cy="4191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MIRE and Safety Analyst compatible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Extensible and flexible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Requires little change in ongoing data maintenance efforts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Leverages existing data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Facilitates Agency-wide data integration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8BFEFD-6C12-4AAB-BCD2-129122FB56CB}"/>
              </a:ext>
            </a:extLst>
          </p:cNvPr>
          <p:cNvSpPr txBox="1">
            <a:spLocks/>
          </p:cNvSpPr>
          <p:nvPr/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VTrans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Objectives/Approach</a:t>
            </a:r>
          </a:p>
        </p:txBody>
      </p:sp>
    </p:spTree>
    <p:extLst>
      <p:ext uri="{BB962C8B-B14F-4D97-AF65-F5344CB8AC3E}">
        <p14:creationId xmlns:p14="http://schemas.microsoft.com/office/powerpoint/2010/main" val="32060735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Thanks!  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652" y="2191710"/>
            <a:ext cx="4876800" cy="388620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VTrans Mapping Unit:</a:t>
            </a:r>
          </a:p>
          <a:p>
            <a:pPr marL="366713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Johnathan Croft</a:t>
            </a:r>
          </a:p>
          <a:p>
            <a:pPr marL="366713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Sara Moulton</a:t>
            </a:r>
          </a:p>
          <a:p>
            <a:pPr marL="366713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Michael Trunzo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V:\Projects\Shared\Mapping\RouteLogSystem\ArcGIS_10_RouteLogSystem\VTransLogo(EMF).e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410200"/>
            <a:ext cx="3251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902202" y="5410200"/>
            <a:ext cx="4343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Contact:</a:t>
            </a:r>
          </a:p>
          <a:p>
            <a:pPr marL="0" indent="0">
              <a:buFont typeface="Wingdings 2" pitchFamily="18" charset="2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Kerry.Alley@vermont.gov</a:t>
            </a:r>
          </a:p>
          <a:p>
            <a:pPr marL="0" indent="0">
              <a:buFont typeface="Wingdings 2" pitchFamily="18" charset="2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 2" pitchFamily="18" charset="2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intersection sunset">
            <a:extLst>
              <a:ext uri="{FF2B5EF4-FFF2-40B4-BE49-F238E27FC236}">
                <a16:creationId xmlns:a16="http://schemas.microsoft.com/office/drawing/2014/main" id="{6408CF93-8B49-4F4A-A1AC-79E7F797F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58361"/>
            <a:ext cx="4873378" cy="274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940277"/>
      </p:ext>
    </p:extLst>
  </p:cSld>
  <p:clrMapOvr>
    <a:masterClrMapping/>
  </p:clrMapOvr>
  <p:transition advTm="4001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839200" cy="4191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Intersection data capable of supporting intersection complexity and a generalized representation as needed, depending on use scenario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Major and Minor Routes AND Individual Legs, Complex geometry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8BFEFD-6C12-4AAB-BCD2-129122FB56CB}"/>
              </a:ext>
            </a:extLst>
          </p:cNvPr>
          <p:cNvSpPr txBox="1">
            <a:spLocks/>
          </p:cNvSpPr>
          <p:nvPr/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VTrans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Objectives/Approach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FDF15A-F908-4016-82F6-CA01A9EA9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114" y="3733800"/>
            <a:ext cx="3454346" cy="25907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5A8889-637E-4D0F-BB24-C3E32911DF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733800"/>
            <a:ext cx="3555891" cy="25891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7651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839200" cy="4191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Intersection data capable of supporting intersection complexity and a generalized representation as needed, depending on use scenario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Major and Minor Routes OR Legs, Complex geometry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Intersection features “wedded” to Road Centerline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Approach (Leg) attributes extracted/updated from road centerline attributes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Relationships between features indicated by </a:t>
            </a:r>
          </a:p>
          <a:p>
            <a:pPr lvl="4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Intersecting geometry</a:t>
            </a:r>
          </a:p>
          <a:p>
            <a:pPr lvl="4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Unique IDs shared between related features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8BFEFD-6C12-4AAB-BCD2-129122FB56CB}"/>
              </a:ext>
            </a:extLst>
          </p:cNvPr>
          <p:cNvSpPr txBox="1">
            <a:spLocks/>
          </p:cNvSpPr>
          <p:nvPr/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VTrans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Objectives/Approach</a:t>
            </a:r>
          </a:p>
        </p:txBody>
      </p:sp>
    </p:spTree>
    <p:extLst>
      <p:ext uri="{BB962C8B-B14F-4D97-AF65-F5344CB8AC3E}">
        <p14:creationId xmlns:p14="http://schemas.microsoft.com/office/powerpoint/2010/main" val="2863686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DF414-D7CB-4C15-BB6D-59507B369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869" y="2037276"/>
            <a:ext cx="6096000" cy="470011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8337" lvl="2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Point features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NodeLegs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8337" lvl="2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Line features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7D9ABBE-7078-49BF-B39F-E48AA99BB8FD}"/>
              </a:ext>
            </a:extLst>
          </p:cNvPr>
          <p:cNvSpPr txBox="1">
            <a:spLocks/>
          </p:cNvSpPr>
          <p:nvPr/>
        </p:nvSpPr>
        <p:spPr bwMode="auto">
          <a:xfrm>
            <a:off x="152400" y="381000"/>
            <a:ext cx="883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Two Intersection Feature Classes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9C58C4-5116-4B14-8C3C-FAB4C80C5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514600"/>
            <a:ext cx="3205162" cy="3167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836D03-38C2-4590-AC18-F283798EB447}"/>
              </a:ext>
            </a:extLst>
          </p:cNvPr>
          <p:cNvSpPr txBox="1"/>
          <p:nvPr/>
        </p:nvSpPr>
        <p:spPr>
          <a:xfrm>
            <a:off x="6671741" y="5179791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208DBF-6BB1-4C80-9C50-B2C6E53C4846}"/>
              </a:ext>
            </a:extLst>
          </p:cNvPr>
          <p:cNvSpPr txBox="1"/>
          <p:nvPr/>
        </p:nvSpPr>
        <p:spPr>
          <a:xfrm>
            <a:off x="6892198" y="3605687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NodeLeg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C15826A-F6DE-4AC8-8793-DFA0370C87BE}"/>
              </a:ext>
            </a:extLst>
          </p:cNvPr>
          <p:cNvCxnSpPr>
            <a:cxnSpLocks/>
          </p:cNvCxnSpPr>
          <p:nvPr/>
        </p:nvCxnSpPr>
        <p:spPr>
          <a:xfrm flipH="1" flipV="1">
            <a:off x="6479383" y="4297658"/>
            <a:ext cx="294283" cy="942344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0214C8-4ED1-4286-BB3B-B9A9E8BC7424}"/>
              </a:ext>
            </a:extLst>
          </p:cNvPr>
          <p:cNvCxnSpPr>
            <a:cxnSpLocks/>
          </p:cNvCxnSpPr>
          <p:nvPr/>
        </p:nvCxnSpPr>
        <p:spPr>
          <a:xfrm flipH="1">
            <a:off x="6956229" y="3975019"/>
            <a:ext cx="330254" cy="364867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E69B910-057A-4130-817B-EFAF9A571076}"/>
              </a:ext>
            </a:extLst>
          </p:cNvPr>
          <p:cNvSpPr txBox="1">
            <a:spLocks/>
          </p:cNvSpPr>
          <p:nvPr/>
        </p:nvSpPr>
        <p:spPr bwMode="auto">
          <a:xfrm>
            <a:off x="1295400" y="1773877"/>
            <a:ext cx="2698020" cy="1591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Wingdings 2" pitchFamily="18" charset="2"/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Nodes</a:t>
            </a: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NodeLegs</a:t>
            </a:r>
          </a:p>
        </p:txBody>
      </p:sp>
    </p:spTree>
    <p:extLst>
      <p:ext uri="{BB962C8B-B14F-4D97-AF65-F5344CB8AC3E}">
        <p14:creationId xmlns:p14="http://schemas.microsoft.com/office/powerpoint/2010/main" val="2697275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3886200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8BFEFD-6C12-4AAB-BCD2-129122FB56CB}"/>
              </a:ext>
            </a:extLst>
          </p:cNvPr>
          <p:cNvSpPr txBox="1">
            <a:spLocks/>
          </p:cNvSpPr>
          <p:nvPr/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VTrans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Objectives/Approach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60A4C2-61A5-4299-A7AC-5E07F325F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012593"/>
            <a:ext cx="2343150" cy="41476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B1BE65-889F-4A57-9774-A1CAB599DC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704" y="2404014"/>
            <a:ext cx="1531753" cy="33454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70A8103-4CEE-43DD-B509-00A3A2A681E6}"/>
              </a:ext>
            </a:extLst>
          </p:cNvPr>
          <p:cNvCxnSpPr>
            <a:cxnSpLocks/>
          </p:cNvCxnSpPr>
          <p:nvPr/>
        </p:nvCxnSpPr>
        <p:spPr>
          <a:xfrm>
            <a:off x="5733913" y="4119672"/>
            <a:ext cx="435541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1B0EAA-78D5-4D43-9838-3DD7CD9A938E}"/>
              </a:ext>
            </a:extLst>
          </p:cNvPr>
          <p:cNvCxnSpPr>
            <a:cxnSpLocks/>
          </p:cNvCxnSpPr>
          <p:nvPr/>
        </p:nvCxnSpPr>
        <p:spPr>
          <a:xfrm>
            <a:off x="7255443" y="2595672"/>
            <a:ext cx="391223" cy="2962154"/>
          </a:xfrm>
          <a:prstGeom prst="line">
            <a:avLst/>
          </a:prstGeo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8C566AF-0EDE-481C-87A1-8A5FDAECE7F4}"/>
              </a:ext>
            </a:extLst>
          </p:cNvPr>
          <p:cNvCxnSpPr>
            <a:cxnSpLocks/>
          </p:cNvCxnSpPr>
          <p:nvPr/>
        </p:nvCxnSpPr>
        <p:spPr>
          <a:xfrm flipH="1">
            <a:off x="7458915" y="4000709"/>
            <a:ext cx="657646" cy="121182"/>
          </a:xfrm>
          <a:prstGeom prst="line">
            <a:avLst/>
          </a:prstGeo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2D4E2ED-E8A7-4630-B929-6EF54BA411D8}"/>
              </a:ext>
            </a:extLst>
          </p:cNvPr>
          <p:cNvCxnSpPr>
            <a:cxnSpLocks/>
          </p:cNvCxnSpPr>
          <p:nvPr/>
        </p:nvCxnSpPr>
        <p:spPr>
          <a:xfrm flipH="1" flipV="1">
            <a:off x="6372925" y="3847033"/>
            <a:ext cx="1085989" cy="272639"/>
          </a:xfrm>
          <a:prstGeom prst="line">
            <a:avLst/>
          </a:prstGeo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5AD69D5-10CB-4ECC-ACAB-40562F74B8B8}"/>
              </a:ext>
            </a:extLst>
          </p:cNvPr>
          <p:cNvCxnSpPr>
            <a:cxnSpLocks/>
          </p:cNvCxnSpPr>
          <p:nvPr/>
        </p:nvCxnSpPr>
        <p:spPr>
          <a:xfrm>
            <a:off x="7390961" y="3662472"/>
            <a:ext cx="119800" cy="900899"/>
          </a:xfrm>
          <a:prstGeom prst="line">
            <a:avLst/>
          </a:prstGeom>
          <a:ln w="1016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BA16151-FAE0-4A43-82A2-20BCF6E22954}"/>
              </a:ext>
            </a:extLst>
          </p:cNvPr>
          <p:cNvCxnSpPr>
            <a:cxnSpLocks/>
          </p:cNvCxnSpPr>
          <p:nvPr/>
        </p:nvCxnSpPr>
        <p:spPr>
          <a:xfrm flipH="1">
            <a:off x="7434480" y="4028861"/>
            <a:ext cx="551724" cy="108167"/>
          </a:xfrm>
          <a:prstGeom prst="line">
            <a:avLst/>
          </a:prstGeom>
          <a:ln w="1016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F174652-02A0-47FF-A5CC-FF8730DBE833}"/>
              </a:ext>
            </a:extLst>
          </p:cNvPr>
          <p:cNvCxnSpPr>
            <a:cxnSpLocks/>
          </p:cNvCxnSpPr>
          <p:nvPr/>
        </p:nvCxnSpPr>
        <p:spPr>
          <a:xfrm flipH="1" flipV="1">
            <a:off x="7008553" y="4000709"/>
            <a:ext cx="485712" cy="136320"/>
          </a:xfrm>
          <a:prstGeom prst="line">
            <a:avLst/>
          </a:prstGeom>
          <a:ln w="1016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5BE6B36-AFC1-47F0-BB35-4149BB58BD35}"/>
              </a:ext>
            </a:extLst>
          </p:cNvPr>
          <p:cNvSpPr txBox="1"/>
          <p:nvPr/>
        </p:nvSpPr>
        <p:spPr>
          <a:xfrm>
            <a:off x="7239000" y="3814872"/>
            <a:ext cx="433132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9BE3162-32B6-40E1-AE7D-B69A35C402E8}"/>
              </a:ext>
            </a:extLst>
          </p:cNvPr>
          <p:cNvSpPr txBox="1"/>
          <p:nvPr/>
        </p:nvSpPr>
        <p:spPr>
          <a:xfrm>
            <a:off x="6445062" y="5884606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Generalized Intersection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F0178C4-2064-444F-A233-C0CC1423064D}"/>
              </a:ext>
            </a:extLst>
          </p:cNvPr>
          <p:cNvSpPr txBox="1"/>
          <p:nvPr/>
        </p:nvSpPr>
        <p:spPr>
          <a:xfrm>
            <a:off x="3407527" y="5884606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Intersection Complexity</a:t>
            </a:r>
          </a:p>
        </p:txBody>
      </p:sp>
    </p:spTree>
    <p:extLst>
      <p:ext uri="{BB962C8B-B14F-4D97-AF65-F5344CB8AC3E}">
        <p14:creationId xmlns:p14="http://schemas.microsoft.com/office/powerpoint/2010/main" val="2159225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3886200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8BFEFD-6C12-4AAB-BCD2-129122FB56CB}"/>
              </a:ext>
            </a:extLst>
          </p:cNvPr>
          <p:cNvSpPr txBox="1">
            <a:spLocks/>
          </p:cNvSpPr>
          <p:nvPr/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VTrans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Objectives/Approach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60A4C2-61A5-4299-A7AC-5E07F325F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012593"/>
            <a:ext cx="2343150" cy="41476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B1BE65-889F-4A57-9774-A1CAB599DC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704" y="2404014"/>
            <a:ext cx="1531753" cy="33454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70A8103-4CEE-43DD-B509-00A3A2A681E6}"/>
              </a:ext>
            </a:extLst>
          </p:cNvPr>
          <p:cNvCxnSpPr>
            <a:cxnSpLocks/>
          </p:cNvCxnSpPr>
          <p:nvPr/>
        </p:nvCxnSpPr>
        <p:spPr>
          <a:xfrm>
            <a:off x="5733913" y="4119672"/>
            <a:ext cx="435541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1B0EAA-78D5-4D43-9838-3DD7CD9A938E}"/>
              </a:ext>
            </a:extLst>
          </p:cNvPr>
          <p:cNvCxnSpPr>
            <a:cxnSpLocks/>
          </p:cNvCxnSpPr>
          <p:nvPr/>
        </p:nvCxnSpPr>
        <p:spPr>
          <a:xfrm>
            <a:off x="7255443" y="2595672"/>
            <a:ext cx="391223" cy="2962154"/>
          </a:xfrm>
          <a:prstGeom prst="line">
            <a:avLst/>
          </a:prstGeo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8C566AF-0EDE-481C-87A1-8A5FDAECE7F4}"/>
              </a:ext>
            </a:extLst>
          </p:cNvPr>
          <p:cNvCxnSpPr>
            <a:cxnSpLocks/>
          </p:cNvCxnSpPr>
          <p:nvPr/>
        </p:nvCxnSpPr>
        <p:spPr>
          <a:xfrm flipH="1">
            <a:off x="7458915" y="4000709"/>
            <a:ext cx="657646" cy="121182"/>
          </a:xfrm>
          <a:prstGeom prst="line">
            <a:avLst/>
          </a:prstGeo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2D4E2ED-E8A7-4630-B929-6EF54BA411D8}"/>
              </a:ext>
            </a:extLst>
          </p:cNvPr>
          <p:cNvCxnSpPr>
            <a:cxnSpLocks/>
          </p:cNvCxnSpPr>
          <p:nvPr/>
        </p:nvCxnSpPr>
        <p:spPr>
          <a:xfrm flipH="1" flipV="1">
            <a:off x="6372925" y="3847033"/>
            <a:ext cx="1085989" cy="272639"/>
          </a:xfrm>
          <a:prstGeom prst="line">
            <a:avLst/>
          </a:prstGeo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5AD69D5-10CB-4ECC-ACAB-40562F74B8B8}"/>
              </a:ext>
            </a:extLst>
          </p:cNvPr>
          <p:cNvCxnSpPr>
            <a:cxnSpLocks/>
          </p:cNvCxnSpPr>
          <p:nvPr/>
        </p:nvCxnSpPr>
        <p:spPr>
          <a:xfrm>
            <a:off x="7390961" y="3662472"/>
            <a:ext cx="119800" cy="900899"/>
          </a:xfrm>
          <a:prstGeom prst="line">
            <a:avLst/>
          </a:prstGeom>
          <a:ln w="1016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BA16151-FAE0-4A43-82A2-20BCF6E22954}"/>
              </a:ext>
            </a:extLst>
          </p:cNvPr>
          <p:cNvCxnSpPr>
            <a:cxnSpLocks/>
          </p:cNvCxnSpPr>
          <p:nvPr/>
        </p:nvCxnSpPr>
        <p:spPr>
          <a:xfrm flipH="1">
            <a:off x="7434480" y="4028861"/>
            <a:ext cx="551724" cy="108167"/>
          </a:xfrm>
          <a:prstGeom prst="line">
            <a:avLst/>
          </a:prstGeom>
          <a:ln w="1016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F174652-02A0-47FF-A5CC-FF8730DBE833}"/>
              </a:ext>
            </a:extLst>
          </p:cNvPr>
          <p:cNvCxnSpPr>
            <a:cxnSpLocks/>
          </p:cNvCxnSpPr>
          <p:nvPr/>
        </p:nvCxnSpPr>
        <p:spPr>
          <a:xfrm flipH="1" flipV="1">
            <a:off x="7008553" y="4000709"/>
            <a:ext cx="485712" cy="136320"/>
          </a:xfrm>
          <a:prstGeom prst="line">
            <a:avLst/>
          </a:prstGeom>
          <a:ln w="1016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5BE6B36-AFC1-47F0-BB35-4149BB58BD35}"/>
              </a:ext>
            </a:extLst>
          </p:cNvPr>
          <p:cNvSpPr txBox="1"/>
          <p:nvPr/>
        </p:nvSpPr>
        <p:spPr>
          <a:xfrm>
            <a:off x="7239000" y="3814872"/>
            <a:ext cx="433132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9BE3162-32B6-40E1-AE7D-B69A35C402E8}"/>
              </a:ext>
            </a:extLst>
          </p:cNvPr>
          <p:cNvSpPr txBox="1"/>
          <p:nvPr/>
        </p:nvSpPr>
        <p:spPr>
          <a:xfrm>
            <a:off x="5224709" y="4378705"/>
            <a:ext cx="149271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Generalized!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E2620C3-EB09-4D8C-850E-CE3AA267B31D}"/>
              </a:ext>
            </a:extLst>
          </p:cNvPr>
          <p:cNvSpPr txBox="1"/>
          <p:nvPr/>
        </p:nvSpPr>
        <p:spPr>
          <a:xfrm>
            <a:off x="5735906" y="5200674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2">
                    <a:lumMod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23532418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7037</TotalTime>
  <Words>1328</Words>
  <Application>Microsoft Office PowerPoint</Application>
  <PresentationFormat>On-screen Show (4:3)</PresentationFormat>
  <Paragraphs>228</Paragraphs>
  <Slides>40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Consolas</vt:lpstr>
      <vt:lpstr>Constantia</vt:lpstr>
      <vt:lpstr>Times New Roman</vt:lpstr>
      <vt:lpstr>Wingdings 2</vt:lpstr>
      <vt:lpstr>Flow</vt:lpstr>
      <vt:lpstr>PowerPoint Presentation</vt:lpstr>
      <vt:lpstr>PowerPoint Presentation</vt:lpstr>
      <vt:lpstr>Today’s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Directions</vt:lpstr>
      <vt:lpstr>Future Directions</vt:lpstr>
      <vt:lpstr>Thanks!   Questions?</vt:lpstr>
    </vt:vector>
  </TitlesOfParts>
  <Company>State of Vermont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Alley</dc:creator>
  <cp:lastModifiedBy>Alley, Kerry</cp:lastModifiedBy>
  <cp:revision>516</cp:revision>
  <cp:lastPrinted>2014-05-04T22:11:12Z</cp:lastPrinted>
  <dcterms:created xsi:type="dcterms:W3CDTF">2014-02-26T22:33:02Z</dcterms:created>
  <dcterms:modified xsi:type="dcterms:W3CDTF">2019-04-25T16:48:53Z</dcterms:modified>
</cp:coreProperties>
</file>