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handoutMasterIdLst>
    <p:handoutMasterId r:id="rId16"/>
  </p:handoutMasterIdLst>
  <p:sldIdLst>
    <p:sldId id="459" r:id="rId2"/>
    <p:sldId id="460" r:id="rId3"/>
    <p:sldId id="461" r:id="rId4"/>
    <p:sldId id="462" r:id="rId5"/>
    <p:sldId id="463" r:id="rId6"/>
    <p:sldId id="464" r:id="rId7"/>
    <p:sldId id="465" r:id="rId8"/>
    <p:sldId id="466" r:id="rId9"/>
    <p:sldId id="437" r:id="rId10"/>
    <p:sldId id="458" r:id="rId11"/>
    <p:sldId id="467" r:id="rId12"/>
    <p:sldId id="469" r:id="rId13"/>
    <p:sldId id="453"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69696"/>
    <a:srgbClr val="006600"/>
    <a:srgbClr val="33CC33"/>
    <a:srgbClr val="008000"/>
    <a:srgbClr val="FFFF00"/>
    <a:srgbClr val="C7C8D1"/>
    <a:srgbClr val="9999FF"/>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3798" autoAdjust="0"/>
    <p:restoredTop sz="95076" autoAdjust="0"/>
  </p:normalViewPr>
  <p:slideViewPr>
    <p:cSldViewPr snapToGrid="0">
      <p:cViewPr varScale="1">
        <p:scale>
          <a:sx n="106" d="100"/>
          <a:sy n="106" d="100"/>
        </p:scale>
        <p:origin x="534" y="114"/>
      </p:cViewPr>
      <p:guideLst>
        <p:guide orient="horz" pos="2160"/>
        <p:guide pos="2880"/>
      </p:guideLst>
    </p:cSldViewPr>
  </p:slideViewPr>
  <p:outlineViewPr>
    <p:cViewPr>
      <p:scale>
        <a:sx n="25" d="100"/>
        <a:sy n="25"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4" d="100"/>
          <a:sy n="84" d="100"/>
        </p:scale>
        <p:origin x="1950" y="90"/>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1105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1105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1105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Arial" charset="0"/>
              </a:defRPr>
            </a:lvl1pPr>
          </a:lstStyle>
          <a:p>
            <a:pPr>
              <a:defRPr/>
            </a:pPr>
            <a:fld id="{5CA19711-6593-4F49-AB1A-6F207C1BAFA8}" type="slidenum">
              <a:rPr lang="en-US"/>
              <a:pPr>
                <a:defRPr/>
              </a:pPr>
              <a:t>‹#›</a:t>
            </a:fld>
            <a:endParaRPr lang="en-US" dirty="0"/>
          </a:p>
        </p:txBody>
      </p:sp>
    </p:spTree>
    <p:extLst>
      <p:ext uri="{BB962C8B-B14F-4D97-AF65-F5344CB8AC3E}">
        <p14:creationId xmlns:p14="http://schemas.microsoft.com/office/powerpoint/2010/main" val="1271541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Arial" charset="0"/>
              </a:defRPr>
            </a:lvl1pPr>
          </a:lstStyle>
          <a:p>
            <a:pPr>
              <a:defRPr/>
            </a:pPr>
            <a:fld id="{4BFC0084-A54D-4A18-8CDD-23EC344CBD83}" type="slidenum">
              <a:rPr lang="en-US"/>
              <a:pPr>
                <a:defRPr/>
              </a:pPr>
              <a:t>‹#›</a:t>
            </a:fld>
            <a:endParaRPr lang="en-US" dirty="0"/>
          </a:p>
        </p:txBody>
      </p:sp>
    </p:spTree>
    <p:extLst>
      <p:ext uri="{BB962C8B-B14F-4D97-AF65-F5344CB8AC3E}">
        <p14:creationId xmlns:p14="http://schemas.microsoft.com/office/powerpoint/2010/main" val="42168044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z="1400" dirty="0"/>
          </a:p>
        </p:txBody>
      </p:sp>
      <p:sp>
        <p:nvSpPr>
          <p:cNvPr id="28676" name="Slide Number Placeholder 3"/>
          <p:cNvSpPr>
            <a:spLocks noGrp="1"/>
          </p:cNvSpPr>
          <p:nvPr>
            <p:ph type="sldNum" sz="quarter" idx="5"/>
          </p:nvPr>
        </p:nvSpPr>
        <p:spPr>
          <a:noFill/>
        </p:spPr>
        <p:txBody>
          <a:bodyPr/>
          <a:lstStyle/>
          <a:p>
            <a:fld id="{F1A5B771-0673-4838-A528-68B8610963C6}" type="slidenum">
              <a:rPr lang="en-US" smtClean="0"/>
              <a:pPr/>
              <a:t>1</a:t>
            </a:fld>
            <a:endParaRPr lang="en-US"/>
          </a:p>
        </p:txBody>
      </p:sp>
    </p:spTree>
    <p:extLst>
      <p:ext uri="{BB962C8B-B14F-4D97-AF65-F5344CB8AC3E}">
        <p14:creationId xmlns:p14="http://schemas.microsoft.com/office/powerpoint/2010/main" val="2677971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4" name="Slide Number Placeholder 3"/>
          <p:cNvSpPr>
            <a:spLocks noGrp="1"/>
          </p:cNvSpPr>
          <p:nvPr>
            <p:ph type="sldNum" sz="quarter" idx="5"/>
          </p:nvPr>
        </p:nvSpPr>
        <p:spPr>
          <a:noFill/>
        </p:spPr>
        <p:txBody>
          <a:bodyPr/>
          <a:lstStyle/>
          <a:p>
            <a:fld id="{C06FE18E-9028-4341-A526-23E557B09BBF}" type="slidenum">
              <a:rPr lang="en-US" smtClean="0"/>
              <a:pPr/>
              <a:t>10</a:t>
            </a:fld>
            <a:endParaRPr lang="en-US"/>
          </a:p>
        </p:txBody>
      </p:sp>
      <p:sp>
        <p:nvSpPr>
          <p:cNvPr id="3" name="Notes Placeholder 2"/>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671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11</a:t>
            </a:fld>
            <a:endParaRPr lang="en-US"/>
          </a:p>
        </p:txBody>
      </p:sp>
    </p:spTree>
    <p:extLst>
      <p:ext uri="{BB962C8B-B14F-4D97-AF65-F5344CB8AC3E}">
        <p14:creationId xmlns:p14="http://schemas.microsoft.com/office/powerpoint/2010/main" val="70044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12</a:t>
            </a:fld>
            <a:endParaRPr lang="en-US"/>
          </a:p>
        </p:txBody>
      </p:sp>
    </p:spTree>
    <p:extLst>
      <p:ext uri="{BB962C8B-B14F-4D97-AF65-F5344CB8AC3E}">
        <p14:creationId xmlns:p14="http://schemas.microsoft.com/office/powerpoint/2010/main" val="330091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a:t>I would be glad to answer any questions regarding our projects and you can also reach out to the full team, listed here for details.</a:t>
            </a:r>
          </a:p>
          <a:p>
            <a:endParaRPr lang="en-US" dirty="0"/>
          </a:p>
          <a:p>
            <a:r>
              <a:rPr lang="en-US" dirty="0"/>
              <a:t>Questions???</a:t>
            </a:r>
          </a:p>
        </p:txBody>
      </p:sp>
      <p:sp>
        <p:nvSpPr>
          <p:cNvPr id="44036" name="Slide Number Placeholder 3"/>
          <p:cNvSpPr>
            <a:spLocks noGrp="1"/>
          </p:cNvSpPr>
          <p:nvPr>
            <p:ph type="sldNum" sz="quarter" idx="5"/>
          </p:nvPr>
        </p:nvSpPr>
        <p:spPr>
          <a:noFill/>
        </p:spPr>
        <p:txBody>
          <a:bodyPr/>
          <a:lstStyle/>
          <a:p>
            <a:fld id="{A3A3F4C5-E0AE-4BAB-9C52-2F875D0226C6}"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2</a:t>
            </a:fld>
            <a:endParaRPr lang="en-US"/>
          </a:p>
        </p:txBody>
      </p:sp>
    </p:spTree>
    <p:extLst>
      <p:ext uri="{BB962C8B-B14F-4D97-AF65-F5344CB8AC3E}">
        <p14:creationId xmlns:p14="http://schemas.microsoft.com/office/powerpoint/2010/main" val="122516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3</a:t>
            </a:fld>
            <a:endParaRPr lang="en-US"/>
          </a:p>
        </p:txBody>
      </p:sp>
    </p:spTree>
    <p:extLst>
      <p:ext uri="{BB962C8B-B14F-4D97-AF65-F5344CB8AC3E}">
        <p14:creationId xmlns:p14="http://schemas.microsoft.com/office/powerpoint/2010/main" val="65421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4</a:t>
            </a:fld>
            <a:endParaRPr lang="en-US"/>
          </a:p>
        </p:txBody>
      </p:sp>
    </p:spTree>
    <p:extLst>
      <p:ext uri="{BB962C8B-B14F-4D97-AF65-F5344CB8AC3E}">
        <p14:creationId xmlns:p14="http://schemas.microsoft.com/office/powerpoint/2010/main" val="253277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5</a:t>
            </a:fld>
            <a:endParaRPr lang="en-US"/>
          </a:p>
        </p:txBody>
      </p:sp>
    </p:spTree>
    <p:extLst>
      <p:ext uri="{BB962C8B-B14F-4D97-AF65-F5344CB8AC3E}">
        <p14:creationId xmlns:p14="http://schemas.microsoft.com/office/powerpoint/2010/main" val="1863276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6</a:t>
            </a:fld>
            <a:endParaRPr lang="en-US"/>
          </a:p>
        </p:txBody>
      </p:sp>
    </p:spTree>
    <p:extLst>
      <p:ext uri="{BB962C8B-B14F-4D97-AF65-F5344CB8AC3E}">
        <p14:creationId xmlns:p14="http://schemas.microsoft.com/office/powerpoint/2010/main" val="345744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7</a:t>
            </a:fld>
            <a:endParaRPr lang="en-US"/>
          </a:p>
        </p:txBody>
      </p:sp>
    </p:spTree>
    <p:extLst>
      <p:ext uri="{BB962C8B-B14F-4D97-AF65-F5344CB8AC3E}">
        <p14:creationId xmlns:p14="http://schemas.microsoft.com/office/powerpoint/2010/main" val="242460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z="1400" dirty="0"/>
          </a:p>
        </p:txBody>
      </p:sp>
      <p:sp>
        <p:nvSpPr>
          <p:cNvPr id="29700" name="Slide Number Placeholder 3"/>
          <p:cNvSpPr>
            <a:spLocks noGrp="1"/>
          </p:cNvSpPr>
          <p:nvPr>
            <p:ph type="sldNum" sz="quarter" idx="5"/>
          </p:nvPr>
        </p:nvSpPr>
        <p:spPr>
          <a:noFill/>
        </p:spPr>
        <p:txBody>
          <a:bodyPr/>
          <a:lstStyle/>
          <a:p>
            <a:fld id="{4EA38E4A-8EF6-4DFD-A00C-B2E731A9AE82}" type="slidenum">
              <a:rPr lang="en-US" smtClean="0"/>
              <a:pPr/>
              <a:t>8</a:t>
            </a:fld>
            <a:endParaRPr lang="en-US"/>
          </a:p>
        </p:txBody>
      </p:sp>
    </p:spTree>
    <p:extLst>
      <p:ext uri="{BB962C8B-B14F-4D97-AF65-F5344CB8AC3E}">
        <p14:creationId xmlns:p14="http://schemas.microsoft.com/office/powerpoint/2010/main" val="372764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4" name="Slide Number Placeholder 3"/>
          <p:cNvSpPr>
            <a:spLocks noGrp="1"/>
          </p:cNvSpPr>
          <p:nvPr>
            <p:ph type="sldNum" sz="quarter" idx="5"/>
          </p:nvPr>
        </p:nvSpPr>
        <p:spPr>
          <a:noFill/>
        </p:spPr>
        <p:txBody>
          <a:bodyPr/>
          <a:lstStyle/>
          <a:p>
            <a:fld id="{C06FE18E-9028-4341-A526-23E557B09BBF}" type="slidenum">
              <a:rPr lang="en-US" smtClean="0"/>
              <a:pPr/>
              <a:t>9</a:t>
            </a:fld>
            <a:endParaRPr lang="en-US"/>
          </a:p>
        </p:txBody>
      </p:sp>
      <p:sp>
        <p:nvSpPr>
          <p:cNvPr id="3" name="Notes Placeholder 2"/>
          <p:cNvSpPr>
            <a:spLocks noGrp="1"/>
          </p:cNvSpPr>
          <p:nvPr>
            <p:ph type="body" sz="quarter"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Footer Placeholder 21"/>
          <p:cNvSpPr>
            <a:spLocks noGrp="1"/>
          </p:cNvSpPr>
          <p:nvPr>
            <p:ph type="ftr" sz="quarter" idx="11"/>
          </p:nvPr>
        </p:nvSpPr>
        <p:spPr>
          <a:xfrm>
            <a:off x="0" y="6619875"/>
            <a:ext cx="8039100" cy="238125"/>
          </a:xfrm>
        </p:spPr>
        <p:txBody>
          <a:bodyPr/>
          <a:lstStyle>
            <a:lvl1pPr>
              <a:defRPr/>
            </a:lvl1pPr>
          </a:lstStyle>
          <a:p>
            <a:pPr>
              <a:defRPr/>
            </a:pPr>
            <a:r>
              <a:rPr lang="en-US" dirty="0"/>
              <a:t>Esri UC 2013 - Leveraging Python to Revolutionize the Production of the Vermont Town Highway Maps – July 11, 2013</a:t>
            </a:r>
          </a:p>
        </p:txBody>
      </p:sp>
      <p:sp>
        <p:nvSpPr>
          <p:cNvPr id="7" name="Slide Number Placeholder 17"/>
          <p:cNvSpPr>
            <a:spLocks noGrp="1"/>
          </p:cNvSpPr>
          <p:nvPr>
            <p:ph type="sldNum" sz="quarter" idx="12"/>
          </p:nvPr>
        </p:nvSpPr>
        <p:spPr/>
        <p:txBody>
          <a:bodyPr/>
          <a:lstStyle>
            <a:lvl1pPr>
              <a:defRPr/>
            </a:lvl1pPr>
          </a:lstStyle>
          <a:p>
            <a:pPr>
              <a:defRPr/>
            </a:pPr>
            <a:fld id="{7E2E4AAE-6C4F-419C-A8A7-676522726FF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D568C7C-3224-4EA0-9E99-05E2AA08024F}" type="datetimeFigureOut">
              <a:rPr lang="en-US"/>
              <a:pPr>
                <a:defRPr/>
              </a:pPr>
              <a:t>2/15/2018</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97FC774-F945-4CEE-BE76-3487C365805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9E8973B1-AA16-4B90-A594-CCC1654452A6}" type="datetimeFigureOut">
              <a:rPr lang="en-US"/>
              <a:pPr>
                <a:defRPr/>
              </a:pPr>
              <a:t>2/15/2018</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456BE51-F03E-48C1-B448-BB7E58F38A6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lvl1pPr>
              <a:defRPr baseline="0">
                <a:solidFill>
                  <a:schemeClr val="tx1"/>
                </a:solidFill>
                <a:latin typeface="Constantia" pitchFamily="18"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535D079D-287E-481F-A5B6-85C4B43CDA01}" type="datetimeFigureOut">
              <a:rPr lang="en-US"/>
              <a:pPr>
                <a:defRPr/>
              </a:pPr>
              <a:t>2/15/2018</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F29E84F-9473-4254-94E7-329C601F8D3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3" descr="NEARC_Logo.jpg"/>
          <p:cNvPicPr>
            <a:picLocks noChangeAspect="1"/>
          </p:cNvPicPr>
          <p:nvPr userDrawn="1"/>
        </p:nvPicPr>
        <p:blipFill>
          <a:blip r:embed="rId2" cstate="print"/>
          <a:srcRect/>
          <a:stretch>
            <a:fillRect/>
          </a:stretch>
        </p:blipFill>
        <p:spPr bwMode="auto">
          <a:xfrm>
            <a:off x="0" y="5868988"/>
            <a:ext cx="858838" cy="989012"/>
          </a:xfrm>
          <a:prstGeom prst="rect">
            <a:avLst/>
          </a:prstGeom>
          <a:noFill/>
          <a:ln w="9525">
            <a:noFill/>
            <a:miter lim="800000"/>
            <a:headEnd/>
            <a:tailEnd/>
          </a:ln>
        </p:spPr>
      </p:pic>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60FAD1F4-1C5F-4EAF-B9D5-4555AB84E380}" type="datetimeFigureOut">
              <a:rPr lang="en-US"/>
              <a:pPr>
                <a:defRPr/>
              </a:pPr>
              <a:t>2/15/2018</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B5E8181-9A2D-479F-A3A9-4BEA04B1422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19007AB-CA40-4225-BF35-EC8DE2B19095}" type="datetimeFigureOut">
              <a:rPr lang="en-US"/>
              <a:pPr>
                <a:defRPr/>
              </a:pPr>
              <a:t>2/15/2018</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2EC424E-C7A3-456A-BD14-22C19BAED06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D433540E-21B0-429E-B0EC-31E0747A362A}" type="datetimeFigureOut">
              <a:rPr lang="en-US"/>
              <a:pPr>
                <a:defRPr/>
              </a:pPr>
              <a:t>2/15/2018</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FE8DD1F-BE58-47F6-9C3E-5D95AB91127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411809E2-4146-4B95-98BE-1EC13CA956B1}" type="datetimeFigureOut">
              <a:rPr lang="en-US"/>
              <a:pPr>
                <a:defRPr/>
              </a:pPr>
              <a:t>2/15/2018</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B4D8BE8-0062-4C5D-8F27-3B19B923E54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62055D5-3506-45E2-A189-1ED7CB9FC0BE}" type="datetimeFigureOut">
              <a:rPr lang="en-US"/>
              <a:pPr>
                <a:defRPr/>
              </a:pPr>
              <a:t>2/15/2018</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2045AC3-5039-4446-B26F-ADF107D051A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F506B81-D4AC-42C1-83F5-81F3BCC96C63}" type="datetimeFigureOut">
              <a:rPr lang="en-US"/>
              <a:pPr>
                <a:defRPr/>
              </a:pPr>
              <a:t>2/15/2018</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DE93F6E-C96A-499F-8C62-05293C2891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7A6B85D4-9126-41E8-A8A2-397358F8AF69}" type="datetimeFigureOut">
              <a:rPr lang="en-US"/>
              <a:pPr>
                <a:defRPr/>
              </a:pPr>
              <a:t>2/15/2018</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277D67F-D7BA-4CCA-9342-791AD9D93B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EA2FE1F-49DC-478D-8B18-9F707B71085C}" type="datetimeFigureOut">
              <a:rPr lang="en-US"/>
              <a:pPr>
                <a:defRPr/>
              </a:pPr>
              <a:t>2/15/2018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62C51F3-A906-4F49-8BC0-910E1E8270C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dk1" tx1="lt1" bg2="dk2" tx2="lt2" accent1="accent1" accent2="accent2" accent3="accent3" accent4="accent4" accent5="accent5" accent6="accent6" hlink="hlink" folHlink="folHlink"/>
  <p:sldLayoutIdLst>
    <p:sldLayoutId id="2147484101" r:id="rId1"/>
    <p:sldLayoutId id="2147484102" r:id="rId2"/>
    <p:sldLayoutId id="2147484103" r:id="rId3"/>
    <p:sldLayoutId id="2147484095" r:id="rId4"/>
    <p:sldLayoutId id="2147484096" r:id="rId5"/>
    <p:sldLayoutId id="2147484097" r:id="rId6"/>
    <p:sldLayoutId id="2147484098" r:id="rId7"/>
    <p:sldLayoutId id="2147484099" r:id="rId8"/>
    <p:sldLayoutId id="2147484104" r:id="rId9"/>
    <p:sldLayoutId id="2147484100" r:id="rId10"/>
    <p:sldLayoutId id="2147484105" r:id="rId11"/>
    <p:sldLayoutId id="2147484106" r:id="rId12"/>
    <p:sldLayoutId id="2147484107"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side.vermont.gov/agency/vtrans/VTransIntranetHome/DMV/Approved%20Logos/VTrans%20Logo.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fhwa.dot.gov/planning/processes/statewide/related/highway_functional_classifications/fcauab.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hyperlink" Target="https://www.fhwa.dot.gov/planning/processes/statewide/related/highway_functional_classifications/fcauab.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mailto:Johnathan.Croft@vermont.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ftp://vtransmaps.vermont.gov/Maps/DataDistribution/Functional_Class_Review_2018/FunctionalClass_Evaluation_2018.gdb.zip"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hyperlink" Target="mailto:Johnathan.Croft@vermont.gov" TargetMode="External"/><Relationship Id="rId7" Type="http://schemas.openxmlformats.org/officeDocument/2006/relationships/hyperlink" Target="mailto:Kevan.Grimaldi@vermont.gov"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mailto:Kerry.Alley@vermont.gov" TargetMode="External"/><Relationship Id="rId5" Type="http://schemas.openxmlformats.org/officeDocument/2006/relationships/hyperlink" Target="mailto:Michael.Trunzo@vermont.gov" TargetMode="External"/><Relationship Id="rId4" Type="http://schemas.openxmlformats.org/officeDocument/2006/relationships/hyperlink" Target="mailto:Sara.Moulton@vermont.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s://www.fhwa.dot.gov/planning/processes/statewide/related/highway_functional_classifications/fcauab.pdf" TargetMode="External"/><Relationship Id="rId4" Type="http://schemas.openxmlformats.org/officeDocument/2006/relationships/image" Target="../media/image7.png"/><Relationship Id="rId9" Type="http://schemas.openxmlformats.org/officeDocument/2006/relationships/hyperlink" Target="https://www.fhwa.dot.gov/planning/processes/statewide/related/highway_functional_classifications/section02.cfm#Toc33687297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hwa.dot.gov/planning/processes/statewide/related/highway_functional_classifications/section02.cfm#Toc336872975"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hyperlink" Target="https://www.fhwa.dot.gov/planning/processes/statewide/related/highway_functional_classifications/fcauab.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hyperlink" Target="https://www.fhwa.dot.gov/planning/processes/statewide/related/highway_functional_classifications/section02.cfm#Toc336872975"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hyperlink" Target="ftp://vtransmaps.vermont.gov/Maps/Publications/Maps/FederalAidStateMaps/FederalAidHighwaysMap_2015.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ftp://vtransmaps.vermont.gov/Maps/Publications/Maps/FederalAidStateMaps/FederalAidHighwaysMap_2015.pdf"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www.arcgis.com/home/webmap/viewer.html?webmap=7abe20f73dfd47fc8155f2a111f5368a" TargetMode="External"/><Relationship Id="rId5" Type="http://schemas.openxmlformats.org/officeDocument/2006/relationships/hyperlink" Target="https://www.fhwa.dot.gov/planning/processes/statewide/related/highway_functional_classifications/section02.cfm#Toc336872975"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txBox="1">
            <a:spLocks noChangeArrowheads="1"/>
          </p:cNvSpPr>
          <p:nvPr/>
        </p:nvSpPr>
        <p:spPr bwMode="auto">
          <a:xfrm>
            <a:off x="127819" y="4349069"/>
            <a:ext cx="8888361" cy="2388636"/>
          </a:xfrm>
          <a:prstGeom prst="rect">
            <a:avLst/>
          </a:prstGeom>
          <a:noFill/>
          <a:ln w="9525">
            <a:noFill/>
            <a:miter lim="800000"/>
            <a:headEnd/>
            <a:tailEnd/>
          </a:ln>
        </p:spPr>
        <p:txBody>
          <a:bodyPr/>
          <a:lstStyle/>
          <a:p>
            <a:pPr algn="r">
              <a:lnSpc>
                <a:spcPts val="4000"/>
              </a:lnSpc>
              <a:spcBef>
                <a:spcPct val="20000"/>
              </a:spcBef>
              <a:buClr>
                <a:srgbClr val="0BD0D9"/>
              </a:buClr>
              <a:buSzPct val="95000"/>
            </a:pPr>
            <a:r>
              <a:rPr lang="en-US" sz="6000" b="1" dirty="0">
                <a:cs typeface="Times New Roman" panose="02020603050405020304" pitchFamily="18" charset="0"/>
              </a:rPr>
              <a:t>Functional Classification</a:t>
            </a:r>
          </a:p>
          <a:p>
            <a:pPr algn="r">
              <a:lnSpc>
                <a:spcPts val="4000"/>
              </a:lnSpc>
              <a:spcBef>
                <a:spcPct val="20000"/>
              </a:spcBef>
              <a:buClr>
                <a:srgbClr val="0BD0D9"/>
              </a:buClr>
              <a:buSzPct val="95000"/>
            </a:pPr>
            <a:r>
              <a:rPr lang="en-US" sz="5000" b="1" dirty="0">
                <a:cs typeface="Times New Roman" panose="02020603050405020304" pitchFamily="18" charset="0"/>
              </a:rPr>
              <a:t>An Overview and Evaluation</a:t>
            </a:r>
          </a:p>
          <a:p>
            <a:pPr algn="r">
              <a:spcBef>
                <a:spcPct val="20000"/>
              </a:spcBef>
              <a:buClr>
                <a:srgbClr val="0BD0D9"/>
              </a:buClr>
              <a:buSzPct val="95000"/>
            </a:pPr>
            <a:r>
              <a:rPr lang="en-US" sz="2900" dirty="0">
                <a:cs typeface="Times New Roman" panose="02020603050405020304" pitchFamily="18" charset="0"/>
              </a:rPr>
              <a:t>Vermont Agency of Transportation</a:t>
            </a:r>
          </a:p>
          <a:p>
            <a:pPr algn="r">
              <a:spcBef>
                <a:spcPct val="20000"/>
              </a:spcBef>
              <a:buClr>
                <a:srgbClr val="0BD0D9"/>
              </a:buClr>
              <a:buSzPct val="95000"/>
            </a:pPr>
            <a:r>
              <a:rPr lang="en-US" sz="2900" dirty="0">
                <a:cs typeface="Times New Roman" panose="02020603050405020304" pitchFamily="18" charset="0"/>
              </a:rPr>
              <a:t>Mapping Section</a:t>
            </a:r>
            <a:endParaRPr kumimoji="1" lang="en-US" sz="2800" dirty="0">
              <a:latin typeface="Constantia" pitchFamily="18" charset="0"/>
            </a:endParaRPr>
          </a:p>
        </p:txBody>
      </p:sp>
      <p:pic>
        <p:nvPicPr>
          <p:cNvPr id="1028" name="Picture 4" descr="Pictur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325801"/>
            <a:ext cx="1408922" cy="532749"/>
          </a:xfrm>
          <a:prstGeom prst="rect">
            <a:avLst/>
          </a:prstGeom>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218" y="165462"/>
            <a:ext cx="4556608" cy="3614686"/>
          </a:xfrm>
          <a:prstGeom prst="rect">
            <a:avLst/>
          </a:prstGeom>
        </p:spPr>
      </p:pic>
      <p:pic>
        <p:nvPicPr>
          <p:cNvPr id="8" name="Picture 7"/>
          <p:cNvPicPr>
            <a:picLocks noChangeAspect="1"/>
          </p:cNvPicPr>
          <p:nvPr/>
        </p:nvPicPr>
        <p:blipFill>
          <a:blip r:embed="rId6"/>
          <a:stretch>
            <a:fillRect/>
          </a:stretch>
        </p:blipFill>
        <p:spPr>
          <a:xfrm>
            <a:off x="4590854" y="414162"/>
            <a:ext cx="4089714" cy="3639364"/>
          </a:xfrm>
          <a:prstGeom prst="rect">
            <a:avLst/>
          </a:prstGeom>
        </p:spPr>
      </p:pic>
    </p:spTree>
    <p:extLst>
      <p:ext uri="{BB962C8B-B14F-4D97-AF65-F5344CB8AC3E}">
        <p14:creationId xmlns:p14="http://schemas.microsoft.com/office/powerpoint/2010/main" val="15255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384175" y="139700"/>
            <a:ext cx="8229600"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4000" dirty="0">
                <a:latin typeface="+mn-lt"/>
              </a:rPr>
              <a:t>Coarse Screen of the Highways</a:t>
            </a:r>
          </a:p>
        </p:txBody>
      </p:sp>
      <p:sp>
        <p:nvSpPr>
          <p:cNvPr id="11267" name="TextBox 2"/>
          <p:cNvSpPr txBox="1">
            <a:spLocks noChangeArrowheads="1"/>
          </p:cNvSpPr>
          <p:nvPr/>
        </p:nvSpPr>
        <p:spPr bwMode="auto">
          <a:xfrm>
            <a:off x="3924300" y="1008063"/>
            <a:ext cx="5219700" cy="5262979"/>
          </a:xfrm>
          <a:prstGeom prst="rect">
            <a:avLst/>
          </a:prstGeom>
          <a:noFill/>
          <a:ln w="9525">
            <a:noFill/>
            <a:miter lim="800000"/>
            <a:headEnd/>
            <a:tailEnd/>
          </a:ln>
        </p:spPr>
        <p:txBody>
          <a:bodyPr>
            <a:spAutoFit/>
          </a:bodyPr>
          <a:lstStyle/>
          <a:p>
            <a:pPr>
              <a:buFont typeface="Arial" charset="0"/>
              <a:buNone/>
            </a:pPr>
            <a:r>
              <a:rPr lang="en-US" sz="2800" dirty="0"/>
              <a:t>A Coarse Screen of the Highways was performed to assess the classification and what a potential functional classification could be, based on the FHWA.  From these sections, a select set were identified for assessment of possible change in functional class.</a:t>
            </a:r>
          </a:p>
          <a:p>
            <a:pPr>
              <a:buFont typeface="Arial" charset="0"/>
              <a:buNone/>
            </a:pPr>
            <a:endParaRPr lang="en-US" sz="2800" dirty="0"/>
          </a:p>
          <a:p>
            <a:pPr>
              <a:buFont typeface="Arial" charset="0"/>
              <a:buNone/>
            </a:pPr>
            <a:r>
              <a:rPr lang="en-US" sz="2800" dirty="0"/>
              <a:t>These sections needs additional review based on an understanding of local conditions.</a:t>
            </a:r>
          </a:p>
        </p:txBody>
      </p:sp>
      <p:sp>
        <p:nvSpPr>
          <p:cNvPr id="2" name="Rectangle 1"/>
          <p:cNvSpPr/>
          <p:nvPr/>
        </p:nvSpPr>
        <p:spPr>
          <a:xfrm>
            <a:off x="3644781" y="6107076"/>
            <a:ext cx="5499219" cy="646331"/>
          </a:xfrm>
          <a:prstGeom prst="rect">
            <a:avLst/>
          </a:prstGeom>
        </p:spPr>
        <p:txBody>
          <a:bodyPr wrap="square">
            <a:spAutoFit/>
          </a:bodyPr>
          <a:lstStyle/>
          <a:p>
            <a:r>
              <a:rPr lang="en-US" dirty="0">
                <a:hlinkClick r:id="rId3"/>
              </a:rPr>
              <a:t>https://www.fhwa.dot.gov/planning/processes/statewide/related/highway_functional_classifications/fcauab.pdf</a:t>
            </a:r>
            <a:endParaRPr lang="en-US" dirty="0"/>
          </a:p>
        </p:txBody>
      </p:sp>
      <p:pic>
        <p:nvPicPr>
          <p:cNvPr id="3" name="Picture 2"/>
          <p:cNvPicPr>
            <a:picLocks noChangeAspect="1"/>
          </p:cNvPicPr>
          <p:nvPr/>
        </p:nvPicPr>
        <p:blipFill rotWithShape="1">
          <a:blip r:embed="rId4"/>
          <a:srcRect l="15327" t="21203" r="51028" b="9743"/>
          <a:stretch/>
        </p:blipFill>
        <p:spPr>
          <a:xfrm>
            <a:off x="470018" y="1008063"/>
            <a:ext cx="3076486" cy="2525716"/>
          </a:xfrm>
          <a:prstGeom prst="rect">
            <a:avLst/>
          </a:prstGeom>
        </p:spPr>
      </p:pic>
      <p:pic>
        <p:nvPicPr>
          <p:cNvPr id="4" name="Picture 3"/>
          <p:cNvPicPr>
            <a:picLocks noChangeAspect="1"/>
          </p:cNvPicPr>
          <p:nvPr/>
        </p:nvPicPr>
        <p:blipFill rotWithShape="1">
          <a:blip r:embed="rId5"/>
          <a:srcRect l="15514" t="21437" r="50935" b="5996"/>
          <a:stretch/>
        </p:blipFill>
        <p:spPr>
          <a:xfrm>
            <a:off x="478564" y="3862699"/>
            <a:ext cx="3067940" cy="2654235"/>
          </a:xfrm>
          <a:prstGeom prst="rect">
            <a:avLst/>
          </a:prstGeom>
        </p:spPr>
      </p:pic>
    </p:spTree>
    <p:extLst>
      <p:ext uri="{BB962C8B-B14F-4D97-AF65-F5344CB8AC3E}">
        <p14:creationId xmlns:p14="http://schemas.microsoft.com/office/powerpoint/2010/main" val="3835546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593631"/>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2500" dirty="0"/>
              <a:t>Next Steps - 4.1.10 Review of Functional Classification System </a:t>
            </a:r>
          </a:p>
          <a:p>
            <a:pPr marL="273050" indent="-273050" algn="ctr">
              <a:spcBef>
                <a:spcPct val="20000"/>
              </a:spcBef>
              <a:buClr>
                <a:srgbClr val="0BD0D9"/>
              </a:buClr>
              <a:buSzPct val="95000"/>
              <a:defRPr/>
            </a:pPr>
            <a:endParaRPr lang="en-US" sz="4000" dirty="0"/>
          </a:p>
          <a:p>
            <a:pPr marL="273050" indent="-273050" algn="ctr">
              <a:spcBef>
                <a:spcPct val="20000"/>
              </a:spcBef>
              <a:buClr>
                <a:srgbClr val="0BD0D9"/>
              </a:buClr>
              <a:buSzPct val="95000"/>
              <a:defRPr/>
            </a:pPr>
            <a:endParaRPr lang="en-US" sz="4000" dirty="0"/>
          </a:p>
        </p:txBody>
      </p:sp>
      <p:sp>
        <p:nvSpPr>
          <p:cNvPr id="10243" name="TextBox 2"/>
          <p:cNvSpPr txBox="1">
            <a:spLocks noChangeArrowheads="1"/>
          </p:cNvSpPr>
          <p:nvPr/>
        </p:nvSpPr>
        <p:spPr bwMode="auto">
          <a:xfrm>
            <a:off x="568058" y="810099"/>
            <a:ext cx="8008135" cy="6063198"/>
          </a:xfrm>
          <a:prstGeom prst="rect">
            <a:avLst/>
          </a:prstGeom>
          <a:noFill/>
          <a:ln w="9525">
            <a:noFill/>
            <a:miter lim="800000"/>
            <a:headEnd/>
            <a:tailEnd/>
          </a:ln>
        </p:spPr>
        <p:txBody>
          <a:bodyPr wrap="square">
            <a:spAutoFit/>
          </a:bodyPr>
          <a:lstStyle/>
          <a:p>
            <a:r>
              <a:rPr lang="en-US" sz="1400" dirty="0"/>
              <a:t>In 2014 the RPCs assisted VTrans with reviewing and adjusting Urban Area Boundaries.  During that exercise, and as a result of changes in the urban area boundaries it became evident that there were some inconsistencies in the Functional Classification for some Vermont roadways.  Changes in the functional class coding during this period also contributed to the inconsistencies.  Following up on the 2014 effort, VTrans would like to enlist the RPCs assistance in reviewing and seeking regional input on proposed changes in the Functional Classification system.  </a:t>
            </a:r>
          </a:p>
          <a:p>
            <a:r>
              <a:rPr lang="en-US" sz="1400" dirty="0"/>
              <a:t>The purpose of the functional classification system is to identify the particular role a roadway plays in moving vehicles through a network of highways.  It groups roads into three main functional classes as defined by the United States Federal Highway Administration: arterial, collector, and local.</a:t>
            </a:r>
          </a:p>
          <a:p>
            <a:r>
              <a:rPr lang="en-US" sz="1400" dirty="0"/>
              <a:t>In the winter of 2017 VTrans will perform a review of the current functional classification system and provide each RPC with a listing of proposed changes.  Each RPC will be asked to review the list and discuss any significant changes with regional and local officials and provide feedback to VTrans.  It is anticipated that there may be a need for some RPCs to reach out and receive input from a small subset of affected municipalities.  However, a comprehensive outreach effort (similar to that undertaken by Chittenden County RPC in 2017) is not anticipated.  Any proposed changes will need to conform with the FHWA guidance document “The Highway Functional Classification: Concepts, Criteria and Procedures, 2013 Edition”.</a:t>
            </a:r>
          </a:p>
          <a:p>
            <a:r>
              <a:rPr lang="en-US" sz="1200" u="sng" dirty="0">
                <a:hlinkClick r:id="rId3"/>
              </a:rPr>
              <a:t>https://www.fhwa.dot.gov/planning/processes/statewide/related/highway_functional_classifications/fcauab.pdf</a:t>
            </a:r>
            <a:endParaRPr lang="en-US" sz="1200" u="sng" dirty="0"/>
          </a:p>
          <a:p>
            <a:endParaRPr lang="en-US" sz="1200" dirty="0"/>
          </a:p>
          <a:p>
            <a:r>
              <a:rPr lang="en-US" sz="1400" b="1" i="1" dirty="0"/>
              <a:t>Timeline &amp; Deliverables</a:t>
            </a:r>
            <a:endParaRPr lang="en-US" sz="1400" dirty="0"/>
          </a:p>
          <a:p>
            <a:r>
              <a:rPr lang="en-US" sz="1400" i="1" dirty="0"/>
              <a:t>10/2/2017</a:t>
            </a:r>
            <a:r>
              <a:rPr lang="en-US" sz="1400" dirty="0"/>
              <a:t> - VTrans begins review of the functional class and starts to prepare listing of any inconsistencies</a:t>
            </a:r>
          </a:p>
          <a:p>
            <a:r>
              <a:rPr lang="en-US" sz="1400" i="1" dirty="0"/>
              <a:t>1/5/2018</a:t>
            </a:r>
            <a:r>
              <a:rPr lang="en-US" sz="1400" dirty="0"/>
              <a:t> – VTrans provides listing to each RPC on suggested functional class changes</a:t>
            </a:r>
          </a:p>
          <a:p>
            <a:r>
              <a:rPr lang="en-US" sz="1400" i="1" dirty="0"/>
              <a:t>6/1/2018</a:t>
            </a:r>
            <a:r>
              <a:rPr lang="en-US" sz="1400" dirty="0"/>
              <a:t> - RPCs provide feedback to VTrans on the changes and any concurrence or comments regarding the changes</a:t>
            </a:r>
          </a:p>
          <a:p>
            <a:r>
              <a:rPr lang="en-US" sz="1400" i="1" dirty="0"/>
              <a:t>8/3/2018</a:t>
            </a:r>
            <a:r>
              <a:rPr lang="en-US" sz="1400" dirty="0"/>
              <a:t> - RPCs and VTrans finalize listing of functional class changes </a:t>
            </a:r>
          </a:p>
          <a:p>
            <a:r>
              <a:rPr lang="en-US" sz="1400" i="1" dirty="0"/>
              <a:t>8/10/2018</a:t>
            </a:r>
            <a:r>
              <a:rPr lang="en-US" sz="1400" dirty="0"/>
              <a:t> - VTrans prepares and submits functional class changes for FHWA review and approval</a:t>
            </a:r>
          </a:p>
          <a:p>
            <a:endParaRPr lang="en-US" sz="1400" dirty="0"/>
          </a:p>
          <a:p>
            <a:r>
              <a:rPr lang="en-US" sz="1400" b="1" i="1" dirty="0"/>
              <a:t>Questions: </a:t>
            </a:r>
            <a:r>
              <a:rPr lang="en-US" sz="1400" dirty="0"/>
              <a:t>Johnathan Croft, VTrans GIS Administrator at </a:t>
            </a:r>
            <a:r>
              <a:rPr lang="en-US" sz="1400" u="sng" dirty="0">
                <a:hlinkClick r:id="rId4"/>
              </a:rPr>
              <a:t>Johnathan.Croft@vermont.gov</a:t>
            </a:r>
            <a:endParaRPr lang="en-US" sz="1400" u="sng" dirty="0"/>
          </a:p>
          <a:p>
            <a:r>
              <a:rPr lang="en-US" sz="1400" u="sng" dirty="0"/>
              <a:t> </a:t>
            </a:r>
            <a:endParaRPr lang="en-US" sz="1400" dirty="0"/>
          </a:p>
        </p:txBody>
      </p:sp>
    </p:spTree>
    <p:extLst>
      <p:ext uri="{BB962C8B-B14F-4D97-AF65-F5344CB8AC3E}">
        <p14:creationId xmlns:p14="http://schemas.microsoft.com/office/powerpoint/2010/main" val="18813540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593631"/>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3500" dirty="0"/>
              <a:t>Highway Segments for Review</a:t>
            </a:r>
          </a:p>
          <a:p>
            <a:pPr marL="273050" indent="-273050" algn="ctr">
              <a:spcBef>
                <a:spcPct val="20000"/>
              </a:spcBef>
              <a:buClr>
                <a:srgbClr val="0BD0D9"/>
              </a:buClr>
              <a:buSzPct val="95000"/>
              <a:defRPr/>
            </a:pPr>
            <a:endParaRPr lang="en-US" sz="4000" dirty="0"/>
          </a:p>
          <a:p>
            <a:pPr marL="273050" indent="-273050" algn="ctr">
              <a:spcBef>
                <a:spcPct val="20000"/>
              </a:spcBef>
              <a:buClr>
                <a:srgbClr val="0BD0D9"/>
              </a:buClr>
              <a:buSzPct val="95000"/>
              <a:defRPr/>
            </a:pPr>
            <a:endParaRPr lang="en-US" sz="4000" dirty="0"/>
          </a:p>
        </p:txBody>
      </p:sp>
      <p:pic>
        <p:nvPicPr>
          <p:cNvPr id="3" name="Picture 2">
            <a:extLst>
              <a:ext uri="{FF2B5EF4-FFF2-40B4-BE49-F238E27FC236}">
                <a16:creationId xmlns:a16="http://schemas.microsoft.com/office/drawing/2014/main" id="{4360B8C4-3A2E-4D90-85FA-AFE6A4517A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93" t="3185" r="24839" b="1834"/>
          <a:stretch/>
        </p:blipFill>
        <p:spPr>
          <a:xfrm>
            <a:off x="200372" y="733331"/>
            <a:ext cx="3895704" cy="5984969"/>
          </a:xfrm>
          <a:prstGeom prst="rect">
            <a:avLst/>
          </a:prstGeom>
        </p:spPr>
      </p:pic>
      <p:sp>
        <p:nvSpPr>
          <p:cNvPr id="6" name="Rectangle 2">
            <a:extLst>
              <a:ext uri="{FF2B5EF4-FFF2-40B4-BE49-F238E27FC236}">
                <a16:creationId xmlns:a16="http://schemas.microsoft.com/office/drawing/2014/main" id="{A227C8FC-2E24-4FF4-ABA6-743BD78751A0}"/>
              </a:ext>
            </a:extLst>
          </p:cNvPr>
          <p:cNvSpPr txBox="1">
            <a:spLocks noChangeArrowheads="1"/>
          </p:cNvSpPr>
          <p:nvPr/>
        </p:nvSpPr>
        <p:spPr bwMode="auto">
          <a:xfrm>
            <a:off x="3811509" y="819338"/>
            <a:ext cx="5332491" cy="5305331"/>
          </a:xfrm>
          <a:prstGeom prst="rect">
            <a:avLst/>
          </a:prstGeom>
          <a:noFill/>
          <a:ln w="9525">
            <a:noFill/>
            <a:miter lim="800000"/>
            <a:headEnd/>
            <a:tailEnd/>
          </a:ln>
        </p:spPr>
        <p:txBody>
          <a:bodyPr/>
          <a:lstStyle/>
          <a:p>
            <a:pPr marL="273050" indent="-273050">
              <a:spcBef>
                <a:spcPct val="20000"/>
              </a:spcBef>
              <a:buClr>
                <a:srgbClr val="0BD0D9"/>
              </a:buClr>
              <a:buSzPct val="95000"/>
              <a:defRPr/>
            </a:pPr>
            <a:r>
              <a:rPr lang="en-US" sz="2000" dirty="0"/>
              <a:t>    The highway segments for review have been posted to two data layers in a File GDB, one that includes all the arcs with AADT, widths, shoulder widths, </a:t>
            </a:r>
            <a:r>
              <a:rPr lang="en-US" sz="2000" dirty="0" err="1"/>
              <a:t>etc</a:t>
            </a:r>
            <a:r>
              <a:rPr lang="en-US" sz="2000" dirty="0"/>
              <a:t>, and one that has the arcs aggregated by possible functional class change.  The later includes RPC initials.</a:t>
            </a:r>
          </a:p>
          <a:p>
            <a:pPr marL="273050" indent="-273050">
              <a:spcBef>
                <a:spcPct val="20000"/>
              </a:spcBef>
              <a:buClr>
                <a:srgbClr val="0BD0D9"/>
              </a:buClr>
              <a:buSzPct val="95000"/>
              <a:defRPr/>
            </a:pPr>
            <a:endParaRPr lang="en-US" sz="1000" dirty="0"/>
          </a:p>
          <a:p>
            <a:pPr marL="273050" indent="-273050">
              <a:spcBef>
                <a:spcPct val="20000"/>
              </a:spcBef>
              <a:buClr>
                <a:srgbClr val="0BD0D9"/>
              </a:buClr>
              <a:buSzPct val="95000"/>
              <a:defRPr/>
            </a:pPr>
            <a:r>
              <a:rPr lang="en-US" sz="2000" dirty="0"/>
              <a:t>    This data have been posted to FTP. VTrans needs to perform an internal review on the proposed changes, while the RPCs review the proposed changes.  Any modifications from the internal review will be shared with the RPCs.</a:t>
            </a:r>
          </a:p>
          <a:p>
            <a:pPr marL="273050" indent="-273050">
              <a:spcBef>
                <a:spcPct val="20000"/>
              </a:spcBef>
              <a:buClr>
                <a:srgbClr val="0BD0D9"/>
              </a:buClr>
              <a:buSzPct val="95000"/>
              <a:defRPr/>
            </a:pPr>
            <a:endParaRPr lang="en-US" sz="1000" dirty="0"/>
          </a:p>
          <a:p>
            <a:pPr marL="273050" indent="-273050">
              <a:spcBef>
                <a:spcPct val="20000"/>
              </a:spcBef>
              <a:buClr>
                <a:srgbClr val="0BD0D9"/>
              </a:buClr>
              <a:buSzPct val="95000"/>
              <a:defRPr/>
            </a:pPr>
            <a:r>
              <a:rPr lang="en-US" sz="2000" dirty="0"/>
              <a:t>     Are these the only proposed changes?  No, if there are other segments that meet the FHWA criteria they can be added to the proposed list.</a:t>
            </a:r>
          </a:p>
          <a:p>
            <a:pPr marL="273050" indent="-273050">
              <a:spcBef>
                <a:spcPct val="20000"/>
              </a:spcBef>
              <a:buClr>
                <a:srgbClr val="0BD0D9"/>
              </a:buClr>
              <a:buSzPct val="95000"/>
              <a:defRPr/>
            </a:pPr>
            <a:endParaRPr lang="en-US" sz="4000" dirty="0"/>
          </a:p>
          <a:p>
            <a:pPr marL="273050" indent="-273050" algn="ctr">
              <a:spcBef>
                <a:spcPct val="20000"/>
              </a:spcBef>
              <a:buClr>
                <a:srgbClr val="0BD0D9"/>
              </a:buClr>
              <a:buSzPct val="95000"/>
              <a:defRPr/>
            </a:pPr>
            <a:endParaRPr lang="en-US" sz="4000" dirty="0"/>
          </a:p>
        </p:txBody>
      </p:sp>
      <p:sp>
        <p:nvSpPr>
          <p:cNvPr id="5" name="Rectangle 2">
            <a:extLst>
              <a:ext uri="{FF2B5EF4-FFF2-40B4-BE49-F238E27FC236}">
                <a16:creationId xmlns:a16="http://schemas.microsoft.com/office/drawing/2014/main" id="{E2D5CDF6-14CA-4416-A2C1-8C614BCCB289}"/>
              </a:ext>
            </a:extLst>
          </p:cNvPr>
          <p:cNvSpPr txBox="1">
            <a:spLocks noChangeArrowheads="1"/>
          </p:cNvSpPr>
          <p:nvPr/>
        </p:nvSpPr>
        <p:spPr bwMode="auto">
          <a:xfrm>
            <a:off x="4150144" y="6038662"/>
            <a:ext cx="4993856" cy="743012"/>
          </a:xfrm>
          <a:prstGeom prst="rect">
            <a:avLst/>
          </a:prstGeom>
          <a:noFill/>
          <a:ln w="9525">
            <a:noFill/>
            <a:miter lim="800000"/>
            <a:headEnd/>
            <a:tailEnd/>
          </a:ln>
        </p:spPr>
        <p:txBody>
          <a:bodyPr/>
          <a:lstStyle/>
          <a:p>
            <a:pPr marL="273050" indent="-273050">
              <a:spcBef>
                <a:spcPct val="20000"/>
              </a:spcBef>
              <a:buClr>
                <a:srgbClr val="0BD0D9"/>
              </a:buClr>
              <a:buSzPct val="95000"/>
              <a:defRPr/>
            </a:pPr>
            <a:r>
              <a:rPr lang="en-US" sz="1300" dirty="0">
                <a:hlinkClick r:id="rId4"/>
              </a:rPr>
              <a:t>ftp://vtransmaps.vermont.gov/Maps/DataDistribution/Functional_Class_Review_2018/FunctionalClass_Evaluation_2018.gdb.zip</a:t>
            </a:r>
            <a:endParaRPr lang="en-US" sz="1300" dirty="0"/>
          </a:p>
          <a:p>
            <a:pPr marL="273050" indent="-273050" algn="ctr">
              <a:spcBef>
                <a:spcPct val="20000"/>
              </a:spcBef>
              <a:buClr>
                <a:srgbClr val="0BD0D9"/>
              </a:buClr>
              <a:buSzPct val="95000"/>
              <a:defRPr/>
            </a:pPr>
            <a:endParaRPr lang="en-US" sz="1000" dirty="0"/>
          </a:p>
        </p:txBody>
      </p:sp>
    </p:spTree>
    <p:extLst>
      <p:ext uri="{BB962C8B-B14F-4D97-AF65-F5344CB8AC3E}">
        <p14:creationId xmlns:p14="http://schemas.microsoft.com/office/powerpoint/2010/main" val="12878445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body" sz="half" idx="1"/>
          </p:nvPr>
        </p:nvSpPr>
        <p:spPr>
          <a:xfrm>
            <a:off x="228601" y="1008062"/>
            <a:ext cx="2745335" cy="5678488"/>
          </a:xfrm>
        </p:spPr>
        <p:txBody>
          <a:bodyPr>
            <a:normAutofit fontScale="70000" lnSpcReduction="20000"/>
          </a:bodyPr>
          <a:lstStyle/>
          <a:p>
            <a:pPr marL="274320" indent="-274320" eaLnBrk="1" fontAlgn="auto" hangingPunct="1">
              <a:spcAft>
                <a:spcPts val="0"/>
              </a:spcAft>
              <a:buClr>
                <a:schemeClr val="accent3"/>
              </a:buClr>
              <a:buFontTx/>
              <a:buNone/>
              <a:defRPr/>
            </a:pPr>
            <a:r>
              <a:rPr kumimoji="1" lang="en-US" sz="2000" b="1" dirty="0"/>
              <a:t>Johnathan Croft</a:t>
            </a:r>
          </a:p>
          <a:p>
            <a:pPr marL="274320" indent="-274320" eaLnBrk="1" fontAlgn="auto" hangingPunct="1">
              <a:spcAft>
                <a:spcPts val="0"/>
              </a:spcAft>
              <a:buClr>
                <a:schemeClr val="accent3"/>
              </a:buClr>
              <a:buNone/>
              <a:defRPr/>
            </a:pPr>
            <a:r>
              <a:rPr kumimoji="1" lang="en-US" sz="2000" dirty="0">
                <a:hlinkClick r:id="rId3"/>
              </a:rPr>
              <a:t>Johnathan.Croft@vermont.gov</a:t>
            </a:r>
            <a:endParaRPr kumimoji="1" lang="en-US" sz="2000" dirty="0"/>
          </a:p>
          <a:p>
            <a:pPr marL="274320" indent="-274320" eaLnBrk="1" fontAlgn="auto" hangingPunct="1">
              <a:spcAft>
                <a:spcPts val="0"/>
              </a:spcAft>
              <a:buClr>
                <a:schemeClr val="accent3"/>
              </a:buClr>
              <a:buNone/>
              <a:defRPr/>
            </a:pPr>
            <a:r>
              <a:rPr kumimoji="1" lang="en-US" sz="2000" dirty="0"/>
              <a:t>(802) 828-2600</a:t>
            </a:r>
          </a:p>
          <a:p>
            <a:pPr marL="274320" indent="-274320" eaLnBrk="1" fontAlgn="auto" hangingPunct="1">
              <a:spcAft>
                <a:spcPts val="0"/>
              </a:spcAft>
              <a:buClr>
                <a:schemeClr val="accent3"/>
              </a:buClr>
              <a:buNone/>
              <a:defRPr/>
            </a:pPr>
            <a:endParaRPr kumimoji="1" lang="en-US" sz="2000" dirty="0"/>
          </a:p>
          <a:p>
            <a:pPr marL="274320" indent="-274320" eaLnBrk="1" fontAlgn="auto" hangingPunct="1">
              <a:spcAft>
                <a:spcPts val="0"/>
              </a:spcAft>
              <a:buClr>
                <a:schemeClr val="accent3"/>
              </a:buClr>
              <a:buFontTx/>
              <a:buNone/>
              <a:defRPr/>
            </a:pPr>
            <a:r>
              <a:rPr kumimoji="1" lang="en-US" sz="2000" b="1" dirty="0"/>
              <a:t>Sara Moulton</a:t>
            </a:r>
          </a:p>
          <a:p>
            <a:pPr marL="274320" indent="-274320" eaLnBrk="1" fontAlgn="auto" hangingPunct="1">
              <a:spcAft>
                <a:spcPts val="0"/>
              </a:spcAft>
              <a:buClr>
                <a:schemeClr val="accent3"/>
              </a:buClr>
              <a:buNone/>
              <a:defRPr/>
            </a:pPr>
            <a:r>
              <a:rPr kumimoji="1" lang="en-US" sz="2000" dirty="0">
                <a:hlinkClick r:id="rId4"/>
              </a:rPr>
              <a:t>Sara.Moulton@vermont.gov</a:t>
            </a:r>
            <a:endParaRPr kumimoji="1" lang="en-US" sz="2000" dirty="0"/>
          </a:p>
          <a:p>
            <a:pPr marL="274320" indent="-274320" eaLnBrk="1" fontAlgn="auto" hangingPunct="1">
              <a:spcAft>
                <a:spcPts val="0"/>
              </a:spcAft>
              <a:buClr>
                <a:schemeClr val="accent3"/>
              </a:buClr>
              <a:buFontTx/>
              <a:buNone/>
              <a:defRPr/>
            </a:pPr>
            <a:r>
              <a:rPr kumimoji="1" lang="en-US" sz="2000" b="1" dirty="0"/>
              <a:t>(802) 828-2109</a:t>
            </a:r>
          </a:p>
          <a:p>
            <a:pPr marL="274320" indent="-274320" eaLnBrk="1" fontAlgn="auto" hangingPunct="1">
              <a:spcAft>
                <a:spcPts val="0"/>
              </a:spcAft>
              <a:buClr>
                <a:schemeClr val="accent3"/>
              </a:buClr>
              <a:buNone/>
              <a:defRPr/>
            </a:pPr>
            <a:endParaRPr kumimoji="1" lang="en-US" sz="2000" dirty="0"/>
          </a:p>
          <a:p>
            <a:pPr marL="274320" indent="-274320" eaLnBrk="1" fontAlgn="auto" hangingPunct="1">
              <a:spcAft>
                <a:spcPts val="0"/>
              </a:spcAft>
              <a:buClr>
                <a:schemeClr val="accent3"/>
              </a:buClr>
              <a:buFontTx/>
              <a:buNone/>
              <a:defRPr/>
            </a:pPr>
            <a:r>
              <a:rPr kumimoji="1" lang="en-US" sz="2000" b="1" dirty="0"/>
              <a:t>Michael Trunzo</a:t>
            </a:r>
          </a:p>
          <a:p>
            <a:pPr marL="274320" indent="-274320" eaLnBrk="1" fontAlgn="auto" hangingPunct="1">
              <a:spcAft>
                <a:spcPts val="0"/>
              </a:spcAft>
              <a:buClr>
                <a:schemeClr val="accent3"/>
              </a:buClr>
              <a:buNone/>
              <a:defRPr/>
            </a:pPr>
            <a:r>
              <a:rPr kumimoji="1" lang="en-US" sz="2000" dirty="0">
                <a:hlinkClick r:id="rId5"/>
              </a:rPr>
              <a:t>Michael.Trunzo@vermont.gov</a:t>
            </a:r>
            <a:endParaRPr kumimoji="1" lang="en-US" sz="2000" dirty="0"/>
          </a:p>
          <a:p>
            <a:pPr marL="274320" indent="-274320" eaLnBrk="1" fontAlgn="auto" hangingPunct="1">
              <a:spcAft>
                <a:spcPts val="0"/>
              </a:spcAft>
              <a:buClr>
                <a:schemeClr val="accent3"/>
              </a:buClr>
              <a:buFontTx/>
              <a:buNone/>
              <a:defRPr/>
            </a:pPr>
            <a:r>
              <a:rPr kumimoji="1" lang="en-US" sz="2000" b="1" dirty="0"/>
              <a:t>(802) 828-3974</a:t>
            </a:r>
          </a:p>
          <a:p>
            <a:pPr marL="274320" indent="-274320" eaLnBrk="1" fontAlgn="auto" hangingPunct="1">
              <a:spcAft>
                <a:spcPts val="0"/>
              </a:spcAft>
              <a:buClr>
                <a:schemeClr val="accent3"/>
              </a:buClr>
              <a:buFontTx/>
              <a:buNone/>
              <a:defRPr/>
            </a:pPr>
            <a:endParaRPr kumimoji="1" lang="en-US" sz="2000" b="1" dirty="0"/>
          </a:p>
          <a:p>
            <a:pPr marL="274320" indent="-274320" eaLnBrk="1" fontAlgn="auto" hangingPunct="1">
              <a:spcAft>
                <a:spcPts val="0"/>
              </a:spcAft>
              <a:buClr>
                <a:schemeClr val="accent3"/>
              </a:buClr>
              <a:buFontTx/>
              <a:buNone/>
              <a:defRPr/>
            </a:pPr>
            <a:r>
              <a:rPr kumimoji="1" lang="en-US" sz="2000" b="1" dirty="0"/>
              <a:t>Kerry Alley</a:t>
            </a:r>
          </a:p>
          <a:p>
            <a:pPr marL="274320" indent="-274320" eaLnBrk="1" fontAlgn="auto" hangingPunct="1">
              <a:spcAft>
                <a:spcPts val="0"/>
              </a:spcAft>
              <a:buClr>
                <a:schemeClr val="accent3"/>
              </a:buClr>
              <a:buFontTx/>
              <a:buNone/>
              <a:defRPr/>
            </a:pPr>
            <a:r>
              <a:rPr kumimoji="1" lang="en-US" sz="2000" dirty="0">
                <a:hlinkClick r:id="rId6"/>
              </a:rPr>
              <a:t>Kerry.Alley@vermont.gov</a:t>
            </a:r>
            <a:endParaRPr kumimoji="1" lang="en-US" sz="2000" dirty="0"/>
          </a:p>
          <a:p>
            <a:pPr marL="274320" indent="-274320" eaLnBrk="1" fontAlgn="auto" hangingPunct="1">
              <a:spcAft>
                <a:spcPts val="0"/>
              </a:spcAft>
              <a:buClr>
                <a:schemeClr val="accent3"/>
              </a:buClr>
              <a:buFontTx/>
              <a:buNone/>
              <a:defRPr/>
            </a:pPr>
            <a:r>
              <a:rPr kumimoji="1" lang="en-US" sz="2000" b="1" dirty="0"/>
              <a:t>(802) 828-3666</a:t>
            </a:r>
          </a:p>
          <a:p>
            <a:pPr marL="274320" indent="-274320" eaLnBrk="1" fontAlgn="auto" hangingPunct="1">
              <a:spcAft>
                <a:spcPts val="0"/>
              </a:spcAft>
              <a:buClr>
                <a:schemeClr val="accent3"/>
              </a:buClr>
              <a:buFontTx/>
              <a:buNone/>
              <a:defRPr/>
            </a:pPr>
            <a:endParaRPr kumimoji="1" lang="en-US" sz="2000" b="1" dirty="0"/>
          </a:p>
          <a:p>
            <a:pPr marL="274320" indent="-274320" eaLnBrk="1" fontAlgn="auto" hangingPunct="1">
              <a:spcAft>
                <a:spcPts val="0"/>
              </a:spcAft>
              <a:buClr>
                <a:schemeClr val="accent3"/>
              </a:buClr>
              <a:buFontTx/>
              <a:buNone/>
              <a:defRPr/>
            </a:pPr>
            <a:r>
              <a:rPr kumimoji="1" lang="en-US" sz="2000" b="1" dirty="0"/>
              <a:t>Kevan Grimaldi</a:t>
            </a:r>
          </a:p>
          <a:p>
            <a:pPr marL="274320" indent="-274320" eaLnBrk="1" fontAlgn="auto" hangingPunct="1">
              <a:spcAft>
                <a:spcPts val="0"/>
              </a:spcAft>
              <a:buClr>
                <a:schemeClr val="accent3"/>
              </a:buClr>
              <a:buNone/>
              <a:defRPr/>
            </a:pPr>
            <a:r>
              <a:rPr kumimoji="1" lang="en-US" sz="2000" dirty="0">
                <a:hlinkClick r:id="rId7"/>
              </a:rPr>
              <a:t>Kevan.Grimaldi@vermont.gov</a:t>
            </a:r>
            <a:endParaRPr kumimoji="1" lang="en-US" sz="2000" dirty="0"/>
          </a:p>
          <a:p>
            <a:pPr marL="274320" indent="-274320" eaLnBrk="1" fontAlgn="auto" hangingPunct="1">
              <a:spcAft>
                <a:spcPts val="0"/>
              </a:spcAft>
              <a:buClr>
                <a:schemeClr val="accent3"/>
              </a:buClr>
              <a:buFontTx/>
              <a:buNone/>
              <a:defRPr/>
            </a:pPr>
            <a:r>
              <a:rPr kumimoji="1" lang="en-US" sz="2000" b="1" dirty="0"/>
              <a:t>(802) 828-5363</a:t>
            </a:r>
          </a:p>
          <a:p>
            <a:pPr marL="274320" indent="-274320" eaLnBrk="1" fontAlgn="auto" hangingPunct="1">
              <a:spcAft>
                <a:spcPts val="0"/>
              </a:spcAft>
              <a:buClr>
                <a:schemeClr val="accent3"/>
              </a:buClr>
              <a:buFontTx/>
              <a:buNone/>
              <a:defRPr/>
            </a:pPr>
            <a:endParaRPr kumimoji="1" lang="en-US" sz="2000" b="1" dirty="0"/>
          </a:p>
          <a:p>
            <a:pPr marL="274320" indent="-274320" eaLnBrk="1" fontAlgn="auto" hangingPunct="1">
              <a:spcAft>
                <a:spcPts val="0"/>
              </a:spcAft>
              <a:buClr>
                <a:schemeClr val="accent3"/>
              </a:buClr>
              <a:buFontTx/>
              <a:buNone/>
              <a:defRPr/>
            </a:pPr>
            <a:r>
              <a:rPr kumimoji="1" lang="en-US" sz="2000" dirty="0"/>
              <a:t>VT Agency of Transportation</a:t>
            </a:r>
          </a:p>
          <a:p>
            <a:pPr marL="274320" indent="-274320" eaLnBrk="1" fontAlgn="auto" hangingPunct="1">
              <a:spcAft>
                <a:spcPts val="0"/>
              </a:spcAft>
              <a:buClr>
                <a:schemeClr val="accent3"/>
              </a:buClr>
              <a:buFontTx/>
              <a:buNone/>
              <a:defRPr/>
            </a:pPr>
            <a:r>
              <a:rPr kumimoji="1" lang="en-US" sz="2000" dirty="0"/>
              <a:t>Policy, Planning &amp; Intermodal </a:t>
            </a:r>
          </a:p>
          <a:p>
            <a:pPr marL="274320" indent="-274320" eaLnBrk="1" fontAlgn="auto" hangingPunct="1">
              <a:spcAft>
                <a:spcPts val="0"/>
              </a:spcAft>
              <a:buClr>
                <a:schemeClr val="accent3"/>
              </a:buClr>
              <a:buFontTx/>
              <a:buNone/>
              <a:defRPr/>
            </a:pPr>
            <a:r>
              <a:rPr kumimoji="1" lang="en-US" sz="2000" dirty="0"/>
              <a:t>Development Division -</a:t>
            </a:r>
          </a:p>
          <a:p>
            <a:pPr marL="274320" indent="-274320" eaLnBrk="1" fontAlgn="auto" hangingPunct="1">
              <a:spcAft>
                <a:spcPts val="0"/>
              </a:spcAft>
              <a:buClr>
                <a:schemeClr val="accent3"/>
              </a:buClr>
              <a:buFontTx/>
              <a:buNone/>
              <a:defRPr/>
            </a:pPr>
            <a:r>
              <a:rPr kumimoji="1" lang="en-US" sz="2000" dirty="0"/>
              <a:t>Mapping Section</a:t>
            </a:r>
          </a:p>
        </p:txBody>
      </p:sp>
      <p:sp>
        <p:nvSpPr>
          <p:cNvPr id="26627" name="Rectangle 2"/>
          <p:cNvSpPr>
            <a:spLocks noGrp="1" noChangeArrowheads="1"/>
          </p:cNvSpPr>
          <p:nvPr>
            <p:ph type="title"/>
          </p:nvPr>
        </p:nvSpPr>
        <p:spPr>
          <a:xfrm>
            <a:off x="393700" y="149225"/>
            <a:ext cx="8229600" cy="868363"/>
          </a:xfrm>
        </p:spPr>
        <p:txBody>
          <a:bodyPr lIns="91440" rIns="91440" bIns="45720" anchor="t"/>
          <a:lstStyle/>
          <a:p>
            <a:pPr algn="ctr" eaLnBrk="1" hangingPunct="1"/>
            <a:r>
              <a:rPr lang="en-US" dirty="0"/>
              <a:t>Questions???</a:t>
            </a:r>
          </a:p>
        </p:txBody>
      </p:sp>
      <p:pic>
        <p:nvPicPr>
          <p:cNvPr id="5" name="Picture 4"/>
          <p:cNvPicPr>
            <a:picLocks noChangeAspect="1"/>
          </p:cNvPicPr>
          <p:nvPr/>
        </p:nvPicPr>
        <p:blipFill>
          <a:blip r:embed="rId8"/>
          <a:stretch>
            <a:fillRect/>
          </a:stretch>
        </p:blipFill>
        <p:spPr>
          <a:xfrm>
            <a:off x="2973936" y="1876425"/>
            <a:ext cx="5694794" cy="3230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4000" dirty="0"/>
              <a:t>Basics of Functional Classification</a:t>
            </a:r>
          </a:p>
        </p:txBody>
      </p:sp>
      <p:sp>
        <p:nvSpPr>
          <p:cNvPr id="10243" name="TextBox 2"/>
          <p:cNvSpPr txBox="1">
            <a:spLocks noChangeArrowheads="1"/>
          </p:cNvSpPr>
          <p:nvPr/>
        </p:nvSpPr>
        <p:spPr bwMode="auto">
          <a:xfrm>
            <a:off x="4072379" y="1120712"/>
            <a:ext cx="4925570" cy="4832092"/>
          </a:xfrm>
          <a:prstGeom prst="rect">
            <a:avLst/>
          </a:prstGeom>
          <a:noFill/>
          <a:ln w="9525">
            <a:noFill/>
            <a:miter lim="800000"/>
            <a:headEnd/>
            <a:tailEnd/>
          </a:ln>
        </p:spPr>
        <p:txBody>
          <a:bodyPr wrap="square">
            <a:spAutoFit/>
          </a:bodyPr>
          <a:lstStyle/>
          <a:p>
            <a:pPr>
              <a:buFont typeface="Arial" charset="0"/>
              <a:buNone/>
            </a:pPr>
            <a:r>
              <a:rPr lang="en-US" sz="2800" dirty="0"/>
              <a:t>Functional classification provides a hierarchy to assigning categories to highways based on how they operate as part of the network.</a:t>
            </a:r>
          </a:p>
          <a:p>
            <a:pPr>
              <a:buFont typeface="Arial" charset="0"/>
              <a:buNone/>
            </a:pPr>
            <a:endParaRPr lang="en-US" sz="2800" dirty="0"/>
          </a:p>
          <a:p>
            <a:pPr>
              <a:buFont typeface="Arial" charset="0"/>
              <a:buNone/>
            </a:pPr>
            <a:r>
              <a:rPr lang="en-US" sz="2800" dirty="0"/>
              <a:t>This classification system is defined by the Federal Highway Administration (FHWA) and has been in use since the early 1990’s.</a:t>
            </a:r>
          </a:p>
        </p:txBody>
      </p:sp>
      <p:grpSp>
        <p:nvGrpSpPr>
          <p:cNvPr id="2" name="Group 1"/>
          <p:cNvGrpSpPr/>
          <p:nvPr/>
        </p:nvGrpSpPr>
        <p:grpSpPr>
          <a:xfrm>
            <a:off x="436776" y="1034423"/>
            <a:ext cx="1976486" cy="2510056"/>
            <a:chOff x="257666" y="889262"/>
            <a:chExt cx="3291078" cy="3451860"/>
          </a:xfrm>
        </p:grpSpPr>
        <p:sp>
          <p:nvSpPr>
            <p:cNvPr id="9" name="object 10"/>
            <p:cNvSpPr/>
            <p:nvPr/>
          </p:nvSpPr>
          <p:spPr>
            <a:xfrm>
              <a:off x="257666" y="889262"/>
              <a:ext cx="3291078" cy="281939"/>
            </a:xfrm>
            <a:prstGeom prst="rect">
              <a:avLst/>
            </a:prstGeom>
            <a:blipFill>
              <a:blip r:embed="rId3" cstate="print"/>
              <a:stretch>
                <a:fillRect/>
              </a:stretch>
            </a:blipFill>
          </p:spPr>
          <p:txBody>
            <a:bodyPr wrap="square" lIns="0" tIns="0" rIns="0" bIns="0" rtlCol="0"/>
            <a:lstStyle/>
            <a:p>
              <a:endParaRPr/>
            </a:p>
          </p:txBody>
        </p:sp>
        <p:sp>
          <p:nvSpPr>
            <p:cNvPr id="10" name="object 15"/>
            <p:cNvSpPr/>
            <p:nvPr/>
          </p:nvSpPr>
          <p:spPr>
            <a:xfrm>
              <a:off x="257666" y="1171201"/>
              <a:ext cx="3291078" cy="979170"/>
            </a:xfrm>
            <a:prstGeom prst="rect">
              <a:avLst/>
            </a:prstGeom>
            <a:blipFill>
              <a:blip r:embed="rId4" cstate="print"/>
              <a:stretch>
                <a:fillRect/>
              </a:stretch>
            </a:blipFill>
          </p:spPr>
          <p:txBody>
            <a:bodyPr wrap="square" lIns="0" tIns="0" rIns="0" bIns="0" rtlCol="0"/>
            <a:lstStyle/>
            <a:p>
              <a:endParaRPr/>
            </a:p>
          </p:txBody>
        </p:sp>
        <p:sp>
          <p:nvSpPr>
            <p:cNvPr id="11" name="object 21"/>
            <p:cNvSpPr/>
            <p:nvPr/>
          </p:nvSpPr>
          <p:spPr>
            <a:xfrm>
              <a:off x="257666" y="2150371"/>
              <a:ext cx="3291078" cy="979170"/>
            </a:xfrm>
            <a:prstGeom prst="rect">
              <a:avLst/>
            </a:prstGeom>
            <a:blipFill>
              <a:blip r:embed="rId5" cstate="print"/>
              <a:stretch>
                <a:fillRect/>
              </a:stretch>
            </a:blipFill>
          </p:spPr>
          <p:txBody>
            <a:bodyPr wrap="square" lIns="0" tIns="0" rIns="0" bIns="0" rtlCol="0"/>
            <a:lstStyle/>
            <a:p>
              <a:endParaRPr/>
            </a:p>
          </p:txBody>
        </p:sp>
        <p:sp>
          <p:nvSpPr>
            <p:cNvPr id="12" name="object 25"/>
            <p:cNvSpPr/>
            <p:nvPr/>
          </p:nvSpPr>
          <p:spPr>
            <a:xfrm>
              <a:off x="257666" y="3129541"/>
              <a:ext cx="3291078" cy="979170"/>
            </a:xfrm>
            <a:prstGeom prst="rect">
              <a:avLst/>
            </a:prstGeom>
            <a:blipFill>
              <a:blip r:embed="rId6" cstate="print"/>
              <a:stretch>
                <a:fillRect/>
              </a:stretch>
            </a:blipFill>
          </p:spPr>
          <p:txBody>
            <a:bodyPr wrap="square" lIns="0" tIns="0" rIns="0" bIns="0" rtlCol="0"/>
            <a:lstStyle/>
            <a:p>
              <a:endParaRPr/>
            </a:p>
          </p:txBody>
        </p:sp>
        <p:sp>
          <p:nvSpPr>
            <p:cNvPr id="13" name="object 29"/>
            <p:cNvSpPr/>
            <p:nvPr/>
          </p:nvSpPr>
          <p:spPr>
            <a:xfrm>
              <a:off x="257666" y="4108712"/>
              <a:ext cx="3291078" cy="232410"/>
            </a:xfrm>
            <a:prstGeom prst="rect">
              <a:avLst/>
            </a:prstGeom>
            <a:blipFill>
              <a:blip r:embed="rId7" cstate="print"/>
              <a:stretch>
                <a:fillRect/>
              </a:stretch>
            </a:blipFill>
          </p:spPr>
          <p:txBody>
            <a:bodyPr wrap="square" lIns="0" tIns="0" rIns="0" bIns="0" rtlCol="0"/>
            <a:lstStyle/>
            <a:p>
              <a:endParaRPr/>
            </a:p>
          </p:txBody>
        </p:sp>
      </p:grpSp>
      <p:pic>
        <p:nvPicPr>
          <p:cNvPr id="14" name="Picture 13"/>
          <p:cNvPicPr>
            <a:picLocks noChangeAspect="1"/>
          </p:cNvPicPr>
          <p:nvPr/>
        </p:nvPicPr>
        <p:blipFill>
          <a:blip r:embed="rId8"/>
          <a:stretch>
            <a:fillRect/>
          </a:stretch>
        </p:blipFill>
        <p:spPr>
          <a:xfrm>
            <a:off x="1859343" y="3732848"/>
            <a:ext cx="2036316" cy="2611389"/>
          </a:xfrm>
          <a:prstGeom prst="rect">
            <a:avLst/>
          </a:prstGeom>
        </p:spPr>
      </p:pic>
      <p:sp>
        <p:nvSpPr>
          <p:cNvPr id="15" name="TextBox 8">
            <a:hlinkClick r:id="rId9"/>
          </p:cNvPr>
          <p:cNvSpPr txBox="1">
            <a:spLocks noChangeArrowheads="1"/>
          </p:cNvSpPr>
          <p:nvPr/>
        </p:nvSpPr>
        <p:spPr bwMode="auto">
          <a:xfrm>
            <a:off x="14204" y="6459411"/>
            <a:ext cx="8757502" cy="461665"/>
          </a:xfrm>
          <a:prstGeom prst="rect">
            <a:avLst/>
          </a:prstGeom>
          <a:noFill/>
          <a:ln w="9525">
            <a:noFill/>
            <a:miter lim="800000"/>
            <a:headEnd/>
            <a:tailEnd/>
          </a:ln>
        </p:spPr>
        <p:txBody>
          <a:bodyPr wrap="square">
            <a:spAutoFit/>
          </a:bodyPr>
          <a:lstStyle/>
          <a:p>
            <a:pPr algn="ctr"/>
            <a:r>
              <a:rPr lang="en-US" sz="1200" b="1" dirty="0">
                <a:hlinkClick r:id="rId10"/>
              </a:rPr>
              <a:t>https://www.fhwa.dot.gov/planning/processes/statewide/related/highway_functional_classifications/fcauab.pdf</a:t>
            </a:r>
            <a:endParaRPr lang="en-US" sz="1200" b="1" dirty="0"/>
          </a:p>
          <a:p>
            <a:pPr algn="ctr"/>
            <a:endParaRPr lang="en-US" sz="1200" b="1" dirty="0"/>
          </a:p>
        </p:txBody>
      </p:sp>
    </p:spTree>
    <p:extLst>
      <p:ext uri="{BB962C8B-B14F-4D97-AF65-F5344CB8AC3E}">
        <p14:creationId xmlns:p14="http://schemas.microsoft.com/office/powerpoint/2010/main" val="20939572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4000" dirty="0"/>
              <a:t>Functional Classification – The Classes</a:t>
            </a:r>
          </a:p>
        </p:txBody>
      </p:sp>
      <p:sp>
        <p:nvSpPr>
          <p:cNvPr id="10243" name="TextBox 2"/>
          <p:cNvSpPr txBox="1">
            <a:spLocks noChangeArrowheads="1"/>
          </p:cNvSpPr>
          <p:nvPr/>
        </p:nvSpPr>
        <p:spPr bwMode="auto">
          <a:xfrm>
            <a:off x="5297142" y="1215452"/>
            <a:ext cx="3543410" cy="4893647"/>
          </a:xfrm>
          <a:prstGeom prst="rect">
            <a:avLst/>
          </a:prstGeom>
          <a:noFill/>
          <a:ln w="9525">
            <a:noFill/>
            <a:miter lim="800000"/>
            <a:headEnd/>
            <a:tailEnd/>
          </a:ln>
        </p:spPr>
        <p:txBody>
          <a:bodyPr wrap="square">
            <a:spAutoFit/>
          </a:bodyPr>
          <a:lstStyle/>
          <a:p>
            <a:r>
              <a:rPr lang="en-US" sz="2400" dirty="0"/>
              <a:t>Three main types of highway based on their function; arterials with few access points and high mobility, to collectors that feed traffic to arterials from locals and have a mix of access and mobility characteristics, to locals with high access and that represent the largest mileage of highways in the network.</a:t>
            </a:r>
          </a:p>
        </p:txBody>
      </p:sp>
      <p:sp>
        <p:nvSpPr>
          <p:cNvPr id="15" name="TextBox 8">
            <a:hlinkClick r:id="rId3"/>
          </p:cNvPr>
          <p:cNvSpPr txBox="1">
            <a:spLocks noChangeArrowheads="1"/>
          </p:cNvSpPr>
          <p:nvPr/>
        </p:nvSpPr>
        <p:spPr bwMode="auto">
          <a:xfrm>
            <a:off x="14204" y="6459411"/>
            <a:ext cx="8757502" cy="461665"/>
          </a:xfrm>
          <a:prstGeom prst="rect">
            <a:avLst/>
          </a:prstGeom>
          <a:noFill/>
          <a:ln w="9525">
            <a:noFill/>
            <a:miter lim="800000"/>
            <a:headEnd/>
            <a:tailEnd/>
          </a:ln>
        </p:spPr>
        <p:txBody>
          <a:bodyPr wrap="square">
            <a:spAutoFit/>
          </a:bodyPr>
          <a:lstStyle/>
          <a:p>
            <a:pPr algn="ctr"/>
            <a:r>
              <a:rPr lang="en-US" sz="1200" b="1" dirty="0">
                <a:hlinkClick r:id="rId4"/>
              </a:rPr>
              <a:t>https://www.fhwa.dot.gov/planning/processes/statewide/related/highway_functional_classifications/fcauab.pdf</a:t>
            </a:r>
            <a:endParaRPr lang="en-US" sz="1200" b="1" dirty="0"/>
          </a:p>
          <a:p>
            <a:pPr algn="ctr"/>
            <a:endParaRPr lang="en-US" sz="12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56" y="1008063"/>
            <a:ext cx="4929589" cy="1952117"/>
          </a:xfrm>
          <a:prstGeom prst="rect">
            <a:avLst/>
          </a:prstGeom>
        </p:spPr>
      </p:pic>
      <p:pic>
        <p:nvPicPr>
          <p:cNvPr id="4" name="Picture 3"/>
          <p:cNvPicPr>
            <a:picLocks noChangeAspect="1"/>
          </p:cNvPicPr>
          <p:nvPr/>
        </p:nvPicPr>
        <p:blipFill>
          <a:blip r:embed="rId6"/>
          <a:stretch>
            <a:fillRect/>
          </a:stretch>
        </p:blipFill>
        <p:spPr>
          <a:xfrm>
            <a:off x="1383571" y="3148549"/>
            <a:ext cx="2525400" cy="3170906"/>
          </a:xfrm>
          <a:prstGeom prst="rect">
            <a:avLst/>
          </a:prstGeom>
        </p:spPr>
      </p:pic>
    </p:spTree>
    <p:extLst>
      <p:ext uri="{BB962C8B-B14F-4D97-AF65-F5344CB8AC3E}">
        <p14:creationId xmlns:p14="http://schemas.microsoft.com/office/powerpoint/2010/main" val="14906928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4000" dirty="0"/>
              <a:t>Assignment of Classes and Criteria</a:t>
            </a:r>
          </a:p>
        </p:txBody>
      </p:sp>
      <p:sp>
        <p:nvSpPr>
          <p:cNvPr id="10243" name="TextBox 2"/>
          <p:cNvSpPr txBox="1">
            <a:spLocks noChangeArrowheads="1"/>
          </p:cNvSpPr>
          <p:nvPr/>
        </p:nvSpPr>
        <p:spPr bwMode="auto">
          <a:xfrm>
            <a:off x="4819487" y="1008063"/>
            <a:ext cx="4041710" cy="3539430"/>
          </a:xfrm>
          <a:prstGeom prst="rect">
            <a:avLst/>
          </a:prstGeom>
          <a:noFill/>
          <a:ln w="9525">
            <a:noFill/>
            <a:miter lim="800000"/>
            <a:headEnd/>
            <a:tailEnd/>
          </a:ln>
        </p:spPr>
        <p:txBody>
          <a:bodyPr wrap="square">
            <a:spAutoFit/>
          </a:bodyPr>
          <a:lstStyle/>
          <a:p>
            <a:pPr>
              <a:buFont typeface="Arial" charset="0"/>
              <a:buNone/>
            </a:pPr>
            <a:r>
              <a:rPr lang="en-US" sz="2800" dirty="0"/>
              <a:t>Classification is defined using a series of criteria based on accessibility, mobility and other key factors.  </a:t>
            </a:r>
          </a:p>
          <a:p>
            <a:pPr>
              <a:buFont typeface="Arial" charset="0"/>
              <a:buNone/>
            </a:pPr>
            <a:r>
              <a:rPr lang="en-US" sz="2800" dirty="0"/>
              <a:t>This is well defined in the field manual.</a:t>
            </a:r>
          </a:p>
          <a:p>
            <a:pPr>
              <a:buFont typeface="Arial" charset="0"/>
              <a:buNone/>
            </a:pPr>
            <a:endParaRPr lang="en-US" sz="2800" dirty="0"/>
          </a:p>
        </p:txBody>
      </p:sp>
      <p:pic>
        <p:nvPicPr>
          <p:cNvPr id="2" name="Picture 1"/>
          <p:cNvPicPr>
            <a:picLocks noChangeAspect="1"/>
          </p:cNvPicPr>
          <p:nvPr/>
        </p:nvPicPr>
        <p:blipFill>
          <a:blip r:embed="rId3"/>
          <a:stretch>
            <a:fillRect/>
          </a:stretch>
        </p:blipFill>
        <p:spPr>
          <a:xfrm>
            <a:off x="348792" y="914334"/>
            <a:ext cx="4102850" cy="3004457"/>
          </a:xfrm>
          <a:prstGeom prst="rect">
            <a:avLst/>
          </a:prstGeom>
        </p:spPr>
      </p:pic>
      <p:pic>
        <p:nvPicPr>
          <p:cNvPr id="5" name="Picture 4"/>
          <p:cNvPicPr>
            <a:picLocks noChangeAspect="1"/>
          </p:cNvPicPr>
          <p:nvPr/>
        </p:nvPicPr>
        <p:blipFill>
          <a:blip r:embed="rId4"/>
          <a:stretch>
            <a:fillRect/>
          </a:stretch>
        </p:blipFill>
        <p:spPr>
          <a:xfrm>
            <a:off x="911877" y="4071440"/>
            <a:ext cx="7079530" cy="2688831"/>
          </a:xfrm>
          <a:prstGeom prst="rect">
            <a:avLst/>
          </a:prstGeom>
        </p:spPr>
      </p:pic>
    </p:spTree>
    <p:extLst>
      <p:ext uri="{BB962C8B-B14F-4D97-AF65-F5344CB8AC3E}">
        <p14:creationId xmlns:p14="http://schemas.microsoft.com/office/powerpoint/2010/main" val="32784980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4000" dirty="0"/>
              <a:t>Functional Class Mileage</a:t>
            </a:r>
          </a:p>
        </p:txBody>
      </p:sp>
      <p:sp>
        <p:nvSpPr>
          <p:cNvPr id="10243" name="TextBox 2"/>
          <p:cNvSpPr txBox="1">
            <a:spLocks noChangeArrowheads="1"/>
          </p:cNvSpPr>
          <p:nvPr/>
        </p:nvSpPr>
        <p:spPr bwMode="auto">
          <a:xfrm>
            <a:off x="3832061" y="1414413"/>
            <a:ext cx="4939645" cy="4524315"/>
          </a:xfrm>
          <a:prstGeom prst="rect">
            <a:avLst/>
          </a:prstGeom>
          <a:noFill/>
          <a:ln w="9525">
            <a:noFill/>
            <a:miter lim="800000"/>
            <a:headEnd/>
            <a:tailEnd/>
          </a:ln>
        </p:spPr>
        <p:txBody>
          <a:bodyPr wrap="square">
            <a:spAutoFit/>
          </a:bodyPr>
          <a:lstStyle/>
          <a:p>
            <a:r>
              <a:rPr lang="en-US" dirty="0"/>
              <a:t>1 - Principal Arterial Interstate :   378.29 Miles</a:t>
            </a:r>
          </a:p>
          <a:p>
            <a:r>
              <a:rPr lang="en-US" dirty="0">
                <a:solidFill>
                  <a:srgbClr val="FF0000"/>
                </a:solidFill>
              </a:rPr>
              <a:t> </a:t>
            </a:r>
          </a:p>
          <a:p>
            <a:r>
              <a:rPr lang="en-US" dirty="0"/>
              <a:t>2 - Principal Arterial Freeways :     23.88 Miles</a:t>
            </a:r>
          </a:p>
          <a:p>
            <a:r>
              <a:rPr lang="en-US" dirty="0">
                <a:solidFill>
                  <a:srgbClr val="FF0000"/>
                </a:solidFill>
              </a:rPr>
              <a:t> </a:t>
            </a:r>
          </a:p>
          <a:p>
            <a:r>
              <a:rPr lang="en-US" dirty="0"/>
              <a:t>3 - Principal Arterial 	  :   469.831Miles</a:t>
            </a:r>
          </a:p>
          <a:p>
            <a:r>
              <a:rPr lang="en-US" dirty="0">
                <a:solidFill>
                  <a:srgbClr val="FF0000"/>
                </a:solidFill>
              </a:rPr>
              <a:t> </a:t>
            </a:r>
          </a:p>
          <a:p>
            <a:r>
              <a:rPr lang="en-US" dirty="0"/>
              <a:t>4 - Minor Arterial                 	  :  886.632 Miles</a:t>
            </a:r>
          </a:p>
          <a:p>
            <a:r>
              <a:rPr lang="en-US" dirty="0">
                <a:solidFill>
                  <a:srgbClr val="FF0000"/>
                </a:solidFill>
              </a:rPr>
              <a:t> </a:t>
            </a:r>
          </a:p>
          <a:p>
            <a:r>
              <a:rPr lang="en-US" dirty="0"/>
              <a:t>5 - Major Collector 	  : 2221.516 Miles</a:t>
            </a:r>
          </a:p>
          <a:p>
            <a:r>
              <a:rPr lang="en-US" dirty="0">
                <a:solidFill>
                  <a:srgbClr val="FF0000"/>
                </a:solidFill>
              </a:rPr>
              <a:t> </a:t>
            </a:r>
          </a:p>
          <a:p>
            <a:r>
              <a:rPr lang="en-US" dirty="0"/>
              <a:t>6 - Minor Collector Urban 	  :     32.129 Miles</a:t>
            </a:r>
          </a:p>
          <a:p>
            <a:r>
              <a:rPr lang="en-US" dirty="0">
                <a:solidFill>
                  <a:srgbClr val="FF0000"/>
                </a:solidFill>
              </a:rPr>
              <a:t> </a:t>
            </a:r>
          </a:p>
          <a:p>
            <a:r>
              <a:rPr lang="en-US" dirty="0"/>
              <a:t>6 - Minor Collector Rural 	  : 903.117 Miles</a:t>
            </a:r>
          </a:p>
          <a:p>
            <a:r>
              <a:rPr lang="en-US" dirty="0">
                <a:solidFill>
                  <a:srgbClr val="FF0000"/>
                </a:solidFill>
              </a:rPr>
              <a:t> </a:t>
            </a:r>
          </a:p>
          <a:p>
            <a:r>
              <a:rPr lang="en-US" dirty="0"/>
              <a:t>7 - Local Road 		  : 9259.539 Miles</a:t>
            </a:r>
          </a:p>
          <a:p>
            <a:endParaRPr lang="en-US" dirty="0"/>
          </a:p>
        </p:txBody>
      </p:sp>
      <p:sp>
        <p:nvSpPr>
          <p:cNvPr id="15" name="TextBox 8">
            <a:hlinkClick r:id="rId3"/>
          </p:cNvPr>
          <p:cNvSpPr txBox="1">
            <a:spLocks noChangeArrowheads="1"/>
          </p:cNvSpPr>
          <p:nvPr/>
        </p:nvSpPr>
        <p:spPr bwMode="auto">
          <a:xfrm>
            <a:off x="14204" y="6459411"/>
            <a:ext cx="8757502" cy="276999"/>
          </a:xfrm>
          <a:prstGeom prst="rect">
            <a:avLst/>
          </a:prstGeom>
          <a:noFill/>
          <a:ln w="9525">
            <a:noFill/>
            <a:miter lim="800000"/>
            <a:headEnd/>
            <a:tailEnd/>
          </a:ln>
        </p:spPr>
        <p:txBody>
          <a:bodyPr wrap="square">
            <a:spAutoFit/>
          </a:bodyPr>
          <a:lstStyle/>
          <a:p>
            <a:pPr algn="ctr"/>
            <a:r>
              <a:rPr lang="en-US" sz="1200" b="1" dirty="0">
                <a:hlinkClick r:id="rId4"/>
              </a:rPr>
              <a:t>ftp://vtransmaps.vermont.gov/Maps/Publications/Maps/FederalAidStateMaps/FederalAidHighwaysMap_2015.pdf</a:t>
            </a:r>
            <a:endParaRPr lang="en-US" sz="1200" b="1" dirty="0"/>
          </a:p>
        </p:txBody>
      </p:sp>
      <p:pic>
        <p:nvPicPr>
          <p:cNvPr id="2" name="Picture 1"/>
          <p:cNvPicPr>
            <a:picLocks noChangeAspect="1"/>
          </p:cNvPicPr>
          <p:nvPr/>
        </p:nvPicPr>
        <p:blipFill>
          <a:blip r:embed="rId5"/>
          <a:stretch>
            <a:fillRect/>
          </a:stretch>
        </p:blipFill>
        <p:spPr>
          <a:xfrm>
            <a:off x="213569" y="858341"/>
            <a:ext cx="1876307" cy="2465794"/>
          </a:xfrm>
          <a:prstGeom prst="rect">
            <a:avLst/>
          </a:prstGeom>
        </p:spPr>
      </p:pic>
      <p:pic>
        <p:nvPicPr>
          <p:cNvPr id="3" name="Picture 2"/>
          <p:cNvPicPr>
            <a:picLocks noChangeAspect="1"/>
          </p:cNvPicPr>
          <p:nvPr/>
        </p:nvPicPr>
        <p:blipFill>
          <a:blip r:embed="rId6"/>
          <a:stretch>
            <a:fillRect/>
          </a:stretch>
        </p:blipFill>
        <p:spPr>
          <a:xfrm>
            <a:off x="323819" y="3531599"/>
            <a:ext cx="3220659" cy="2720347"/>
          </a:xfrm>
          <a:prstGeom prst="rect">
            <a:avLst/>
          </a:prstGeom>
        </p:spPr>
      </p:pic>
    </p:spTree>
    <p:extLst>
      <p:ext uri="{BB962C8B-B14F-4D97-AF65-F5344CB8AC3E}">
        <p14:creationId xmlns:p14="http://schemas.microsoft.com/office/powerpoint/2010/main" val="34111403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4000" dirty="0"/>
              <a:t>Federal Aid System</a:t>
            </a:r>
          </a:p>
        </p:txBody>
      </p:sp>
      <p:sp>
        <p:nvSpPr>
          <p:cNvPr id="10243" name="TextBox 2"/>
          <p:cNvSpPr txBox="1">
            <a:spLocks noChangeArrowheads="1"/>
          </p:cNvSpPr>
          <p:nvPr/>
        </p:nvSpPr>
        <p:spPr bwMode="auto">
          <a:xfrm>
            <a:off x="4006139" y="952371"/>
            <a:ext cx="4991557" cy="1938992"/>
          </a:xfrm>
          <a:prstGeom prst="rect">
            <a:avLst/>
          </a:prstGeom>
          <a:noFill/>
          <a:ln w="9525">
            <a:noFill/>
            <a:miter lim="800000"/>
            <a:headEnd/>
            <a:tailEnd/>
          </a:ln>
        </p:spPr>
        <p:txBody>
          <a:bodyPr wrap="square">
            <a:spAutoFit/>
          </a:bodyPr>
          <a:lstStyle/>
          <a:p>
            <a:r>
              <a:rPr lang="en-US" sz="2400" dirty="0"/>
              <a:t>Functional Classification provides a means of defining the Federal Aid System for highways, which are all principal and minor arterials, major collectors, and urban minor collectors.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04" y="1150068"/>
            <a:ext cx="3676455" cy="4901940"/>
          </a:xfrm>
          <a:prstGeom prst="rect">
            <a:avLst/>
          </a:prstGeom>
        </p:spPr>
      </p:pic>
      <p:pic>
        <p:nvPicPr>
          <p:cNvPr id="2" name="Picture 1">
            <a:extLst>
              <a:ext uri="{FF2B5EF4-FFF2-40B4-BE49-F238E27FC236}">
                <a16:creationId xmlns:a16="http://schemas.microsoft.com/office/drawing/2014/main" id="{62BC83B5-A052-4A0D-9DDF-2BF47F04BD50}"/>
              </a:ext>
            </a:extLst>
          </p:cNvPr>
          <p:cNvPicPr>
            <a:picLocks noChangeAspect="1"/>
          </p:cNvPicPr>
          <p:nvPr/>
        </p:nvPicPr>
        <p:blipFill rotWithShape="1">
          <a:blip r:embed="rId4"/>
          <a:srcRect l="49721" t="8073" r="1152" b="7428"/>
          <a:stretch/>
        </p:blipFill>
        <p:spPr>
          <a:xfrm>
            <a:off x="4006392" y="2891363"/>
            <a:ext cx="4875058" cy="3353996"/>
          </a:xfrm>
          <a:prstGeom prst="rect">
            <a:avLst/>
          </a:prstGeom>
        </p:spPr>
      </p:pic>
      <p:sp>
        <p:nvSpPr>
          <p:cNvPr id="10" name="TextBox 8">
            <a:hlinkClick r:id="rId5"/>
            <a:extLst>
              <a:ext uri="{FF2B5EF4-FFF2-40B4-BE49-F238E27FC236}">
                <a16:creationId xmlns:a16="http://schemas.microsoft.com/office/drawing/2014/main" id="{A56DC3FC-6DAB-4307-A878-EACF3041D2BD}"/>
              </a:ext>
            </a:extLst>
          </p:cNvPr>
          <p:cNvSpPr txBox="1">
            <a:spLocks noChangeArrowheads="1"/>
          </p:cNvSpPr>
          <p:nvPr/>
        </p:nvSpPr>
        <p:spPr bwMode="auto">
          <a:xfrm>
            <a:off x="204427" y="6245359"/>
            <a:ext cx="8735146" cy="461665"/>
          </a:xfrm>
          <a:prstGeom prst="rect">
            <a:avLst/>
          </a:prstGeom>
          <a:noFill/>
          <a:ln w="9525">
            <a:noFill/>
            <a:miter lim="800000"/>
            <a:headEnd/>
            <a:tailEnd/>
          </a:ln>
        </p:spPr>
        <p:txBody>
          <a:bodyPr wrap="square">
            <a:spAutoFit/>
          </a:bodyPr>
          <a:lstStyle/>
          <a:p>
            <a:pPr algn="ctr"/>
            <a:r>
              <a:rPr lang="en-US" sz="1200" b="1" dirty="0">
                <a:hlinkClick r:id="rId6"/>
              </a:rPr>
              <a:t>http://www.arcgis.com/home/webmap/viewer.html?webmap=7abe20f73dfd47fc8155f2a111f5368a</a:t>
            </a:r>
            <a:endParaRPr lang="en-US" sz="1200" b="1" dirty="0"/>
          </a:p>
          <a:p>
            <a:pPr algn="ctr"/>
            <a:r>
              <a:rPr lang="en-US" sz="1200" b="1" dirty="0">
                <a:hlinkClick r:id="rId7"/>
              </a:rPr>
              <a:t>ftp://vtransmaps.vermont.gov/Maps/Publications/Maps/FederalAidStateMaps/FederalAidHighwaysMap_2015.pdf</a:t>
            </a:r>
            <a:endParaRPr lang="en-US" sz="1200" b="1" dirty="0"/>
          </a:p>
        </p:txBody>
      </p:sp>
    </p:spTree>
    <p:extLst>
      <p:ext uri="{BB962C8B-B14F-4D97-AF65-F5344CB8AC3E}">
        <p14:creationId xmlns:p14="http://schemas.microsoft.com/office/powerpoint/2010/main" val="29714290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4000" dirty="0"/>
              <a:t>Decennial Census and FAU Boundaries</a:t>
            </a:r>
          </a:p>
          <a:p>
            <a:pPr marL="273050" indent="-273050" algn="ctr">
              <a:spcBef>
                <a:spcPct val="20000"/>
              </a:spcBef>
              <a:buClr>
                <a:srgbClr val="0BD0D9"/>
              </a:buClr>
              <a:buSzPct val="95000"/>
              <a:defRPr/>
            </a:pPr>
            <a:endParaRPr lang="en-US" sz="4000" dirty="0"/>
          </a:p>
        </p:txBody>
      </p:sp>
      <p:sp>
        <p:nvSpPr>
          <p:cNvPr id="10243" name="TextBox 2"/>
          <p:cNvSpPr txBox="1">
            <a:spLocks noChangeArrowheads="1"/>
          </p:cNvSpPr>
          <p:nvPr/>
        </p:nvSpPr>
        <p:spPr bwMode="auto">
          <a:xfrm>
            <a:off x="4147794" y="1008063"/>
            <a:ext cx="4850155" cy="5693866"/>
          </a:xfrm>
          <a:prstGeom prst="rect">
            <a:avLst/>
          </a:prstGeom>
          <a:noFill/>
          <a:ln w="9525">
            <a:noFill/>
            <a:miter lim="800000"/>
            <a:headEnd/>
            <a:tailEnd/>
          </a:ln>
        </p:spPr>
        <p:txBody>
          <a:bodyPr wrap="square">
            <a:spAutoFit/>
          </a:bodyPr>
          <a:lstStyle/>
          <a:p>
            <a:pPr>
              <a:buFont typeface="Arial" charset="0"/>
              <a:buNone/>
            </a:pPr>
            <a:r>
              <a:rPr lang="en-US" sz="2800" dirty="0"/>
              <a:t>Every 10 years, following the decennial census, the federal area urban boundaries are assessed and modified based on current population patterns.</a:t>
            </a:r>
          </a:p>
          <a:p>
            <a:pPr>
              <a:buFont typeface="Arial" charset="0"/>
              <a:buNone/>
            </a:pPr>
            <a:endParaRPr lang="en-US" sz="2800" dirty="0"/>
          </a:p>
          <a:p>
            <a:pPr>
              <a:buFont typeface="Arial" charset="0"/>
              <a:buNone/>
            </a:pPr>
            <a:r>
              <a:rPr lang="en-US" sz="2800" dirty="0"/>
              <a:t>This process is done through VTrans in consultation and coordination with the RPCs and the MPO.</a:t>
            </a:r>
          </a:p>
          <a:p>
            <a:pPr>
              <a:buFont typeface="Arial" charset="0"/>
              <a:buNone/>
            </a:pPr>
            <a:endParaRPr lang="en-US" sz="2800" dirty="0"/>
          </a:p>
          <a:p>
            <a:pPr>
              <a:buFont typeface="Arial" charset="0"/>
              <a:buNone/>
            </a:pPr>
            <a:r>
              <a:rPr lang="en-US" sz="2800" dirty="0"/>
              <a:t>The latest boundaries were completed in 2014.</a:t>
            </a:r>
          </a:p>
        </p:txBody>
      </p:sp>
      <p:pic>
        <p:nvPicPr>
          <p:cNvPr id="5" name="Picture 4"/>
          <p:cNvPicPr>
            <a:picLocks noChangeAspect="1"/>
          </p:cNvPicPr>
          <p:nvPr/>
        </p:nvPicPr>
        <p:blipFill>
          <a:blip r:embed="rId3"/>
          <a:stretch>
            <a:fillRect/>
          </a:stretch>
        </p:blipFill>
        <p:spPr>
          <a:xfrm>
            <a:off x="458262" y="1263192"/>
            <a:ext cx="3321886" cy="5097123"/>
          </a:xfrm>
          <a:prstGeom prst="rect">
            <a:avLst/>
          </a:prstGeom>
        </p:spPr>
      </p:pic>
    </p:spTree>
    <p:extLst>
      <p:ext uri="{BB962C8B-B14F-4D97-AF65-F5344CB8AC3E}">
        <p14:creationId xmlns:p14="http://schemas.microsoft.com/office/powerpoint/2010/main" val="30970958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6304" y="139700"/>
            <a:ext cx="8851645"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4000" dirty="0"/>
              <a:t>Functional Class Changes</a:t>
            </a:r>
          </a:p>
          <a:p>
            <a:pPr marL="273050" indent="-273050" algn="ctr">
              <a:spcBef>
                <a:spcPct val="20000"/>
              </a:spcBef>
              <a:buClr>
                <a:srgbClr val="0BD0D9"/>
              </a:buClr>
              <a:buSzPct val="95000"/>
              <a:defRPr/>
            </a:pPr>
            <a:endParaRPr lang="en-US" sz="4000" dirty="0"/>
          </a:p>
        </p:txBody>
      </p:sp>
      <p:sp>
        <p:nvSpPr>
          <p:cNvPr id="10243" name="TextBox 2"/>
          <p:cNvSpPr txBox="1">
            <a:spLocks noChangeArrowheads="1"/>
          </p:cNvSpPr>
          <p:nvPr/>
        </p:nvSpPr>
        <p:spPr bwMode="auto">
          <a:xfrm>
            <a:off x="3959258" y="1102331"/>
            <a:ext cx="4850155" cy="5262979"/>
          </a:xfrm>
          <a:prstGeom prst="rect">
            <a:avLst/>
          </a:prstGeom>
          <a:noFill/>
          <a:ln w="9525">
            <a:noFill/>
            <a:miter lim="800000"/>
            <a:headEnd/>
            <a:tailEnd/>
          </a:ln>
        </p:spPr>
        <p:txBody>
          <a:bodyPr wrap="square">
            <a:spAutoFit/>
          </a:bodyPr>
          <a:lstStyle/>
          <a:p>
            <a:pPr>
              <a:buFont typeface="Arial" charset="0"/>
              <a:buNone/>
            </a:pPr>
            <a:r>
              <a:rPr lang="en-US" sz="2800" dirty="0"/>
              <a:t>The functional class changed the classification schema from 13 to 7 categories, removing the urban and rural designation. In doing this, we need to evaluate whether some classifications still make sense.</a:t>
            </a:r>
          </a:p>
          <a:p>
            <a:pPr>
              <a:buFont typeface="Arial" charset="0"/>
              <a:buNone/>
            </a:pPr>
            <a:endParaRPr lang="en-US" sz="2800" dirty="0"/>
          </a:p>
          <a:p>
            <a:pPr>
              <a:buFont typeface="Arial" charset="0"/>
              <a:buNone/>
            </a:pPr>
            <a:r>
              <a:rPr lang="en-US" sz="2800" dirty="0"/>
              <a:t>The changes in urban area boundaries may lead to the evaluation and possible changes to the functional class.</a:t>
            </a:r>
          </a:p>
        </p:txBody>
      </p:sp>
      <p:pic>
        <p:nvPicPr>
          <p:cNvPr id="2" name="Picture 1"/>
          <p:cNvPicPr>
            <a:picLocks noChangeAspect="1"/>
          </p:cNvPicPr>
          <p:nvPr/>
        </p:nvPicPr>
        <p:blipFill>
          <a:blip r:embed="rId3"/>
          <a:stretch>
            <a:fillRect/>
          </a:stretch>
        </p:blipFill>
        <p:spPr>
          <a:xfrm>
            <a:off x="358218" y="813565"/>
            <a:ext cx="3346516" cy="287694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358218" y="3865264"/>
            <a:ext cx="3346516" cy="28189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288529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0" y="139700"/>
            <a:ext cx="9144000" cy="868363"/>
          </a:xfrm>
          <a:prstGeom prst="rect">
            <a:avLst/>
          </a:prstGeom>
          <a:noFill/>
          <a:ln w="9525">
            <a:noFill/>
            <a:miter lim="800000"/>
            <a:headEnd/>
            <a:tailEnd/>
          </a:ln>
        </p:spPr>
        <p:txBody>
          <a:bodyPr/>
          <a:lstStyle/>
          <a:p>
            <a:pPr marL="273050" indent="-273050" algn="ctr">
              <a:spcBef>
                <a:spcPct val="20000"/>
              </a:spcBef>
              <a:buClr>
                <a:srgbClr val="0BD0D9"/>
              </a:buClr>
              <a:buSzPct val="95000"/>
              <a:defRPr/>
            </a:pPr>
            <a:r>
              <a:rPr lang="en-US" sz="3500" dirty="0">
                <a:latin typeface="+mn-lt"/>
              </a:rPr>
              <a:t>Examples of Functional Class and the FAU</a:t>
            </a:r>
          </a:p>
        </p:txBody>
      </p:sp>
      <p:sp>
        <p:nvSpPr>
          <p:cNvPr id="11267" name="TextBox 2"/>
          <p:cNvSpPr txBox="1">
            <a:spLocks noChangeArrowheads="1"/>
          </p:cNvSpPr>
          <p:nvPr/>
        </p:nvSpPr>
        <p:spPr bwMode="auto">
          <a:xfrm>
            <a:off x="5640224" y="1651836"/>
            <a:ext cx="3332860" cy="4832092"/>
          </a:xfrm>
          <a:prstGeom prst="rect">
            <a:avLst/>
          </a:prstGeom>
          <a:noFill/>
          <a:ln w="9525">
            <a:noFill/>
            <a:miter lim="800000"/>
            <a:headEnd/>
            <a:tailEnd/>
          </a:ln>
        </p:spPr>
        <p:txBody>
          <a:bodyPr wrap="square">
            <a:spAutoFit/>
          </a:bodyPr>
          <a:lstStyle/>
          <a:p>
            <a:pPr>
              <a:buFont typeface="Arial" charset="0"/>
              <a:buNone/>
            </a:pPr>
            <a:r>
              <a:rPr lang="en-US" sz="2800" dirty="0"/>
              <a:t>Updates are needed due to the Federal Aid Urban Boundaries that were changed following the 2010 Census.  </a:t>
            </a:r>
          </a:p>
          <a:p>
            <a:pPr>
              <a:buFont typeface="Arial" charset="0"/>
              <a:buNone/>
            </a:pPr>
            <a:endParaRPr lang="en-US" sz="2800" dirty="0"/>
          </a:p>
          <a:p>
            <a:pPr>
              <a:buFont typeface="Arial" charset="0"/>
              <a:buNone/>
            </a:pPr>
            <a:r>
              <a:rPr lang="en-US" sz="2800" dirty="0"/>
              <a:t>Many routes have not been assessed since they were initially established. </a:t>
            </a:r>
          </a:p>
        </p:txBody>
      </p:sp>
      <p:pic>
        <p:nvPicPr>
          <p:cNvPr id="3" name="Picture 2"/>
          <p:cNvPicPr>
            <a:picLocks noChangeAspect="1"/>
          </p:cNvPicPr>
          <p:nvPr/>
        </p:nvPicPr>
        <p:blipFill rotWithShape="1">
          <a:blip r:embed="rId3"/>
          <a:srcRect l="16542" t="22138" r="51589" b="6834"/>
          <a:stretch/>
        </p:blipFill>
        <p:spPr>
          <a:xfrm>
            <a:off x="230737" y="1469876"/>
            <a:ext cx="2808670" cy="2503918"/>
          </a:xfrm>
          <a:prstGeom prst="rect">
            <a:avLst/>
          </a:prstGeom>
        </p:spPr>
      </p:pic>
      <p:pic>
        <p:nvPicPr>
          <p:cNvPr id="4" name="Picture 3"/>
          <p:cNvPicPr>
            <a:picLocks noChangeAspect="1"/>
          </p:cNvPicPr>
          <p:nvPr/>
        </p:nvPicPr>
        <p:blipFill rotWithShape="1">
          <a:blip r:embed="rId4"/>
          <a:srcRect l="19440" t="31951" r="52990" b="11273"/>
          <a:stretch/>
        </p:blipFill>
        <p:spPr>
          <a:xfrm>
            <a:off x="230737" y="4170346"/>
            <a:ext cx="2808670" cy="2313582"/>
          </a:xfrm>
          <a:prstGeom prst="rect">
            <a:avLst/>
          </a:prstGeom>
        </p:spPr>
      </p:pic>
      <p:pic>
        <p:nvPicPr>
          <p:cNvPr id="5" name="Picture 4"/>
          <p:cNvPicPr>
            <a:picLocks noChangeAspect="1"/>
          </p:cNvPicPr>
          <p:nvPr/>
        </p:nvPicPr>
        <p:blipFill rotWithShape="1">
          <a:blip r:embed="rId5"/>
          <a:srcRect l="27009" t="28446" r="56823" b="15947"/>
          <a:stretch/>
        </p:blipFill>
        <p:spPr>
          <a:xfrm>
            <a:off x="3375589" y="1469876"/>
            <a:ext cx="1820253" cy="2504166"/>
          </a:xfrm>
          <a:prstGeom prst="rect">
            <a:avLst/>
          </a:prstGeom>
        </p:spPr>
      </p:pic>
      <p:pic>
        <p:nvPicPr>
          <p:cNvPr id="6" name="Picture 5"/>
          <p:cNvPicPr>
            <a:picLocks noChangeAspect="1"/>
          </p:cNvPicPr>
          <p:nvPr/>
        </p:nvPicPr>
        <p:blipFill rotWithShape="1">
          <a:blip r:embed="rId6"/>
          <a:srcRect l="21869" t="29381" r="59533" b="6834"/>
          <a:stretch/>
        </p:blipFill>
        <p:spPr>
          <a:xfrm>
            <a:off x="3375589" y="4170346"/>
            <a:ext cx="1794656" cy="2313582"/>
          </a:xfrm>
          <a:prstGeom prst="rect">
            <a:avLst/>
          </a:prstGeom>
        </p:spPr>
      </p:pic>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8733</TotalTime>
  <Words>865</Words>
  <Application>Microsoft Office PowerPoint</Application>
  <PresentationFormat>On-screen Show (4:3)</PresentationFormat>
  <Paragraphs>118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Times New Roman</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VTrans Mapping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Class Evaluation</dc:title>
  <dc:subject>TS Irene</dc:subject>
  <dc:creator>Johnathan Croft</dc:creator>
  <cp:lastModifiedBy>Croft, Johnathan</cp:lastModifiedBy>
  <cp:revision>587</cp:revision>
  <dcterms:created xsi:type="dcterms:W3CDTF">2003-06-26T22:18:52Z</dcterms:created>
  <dcterms:modified xsi:type="dcterms:W3CDTF">2018-02-15T17:36:33Z</dcterms:modified>
</cp:coreProperties>
</file>